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458" r:id="rId3"/>
    <p:sldId id="358" r:id="rId4"/>
    <p:sldId id="362" r:id="rId5"/>
    <p:sldId id="1091" r:id="rId6"/>
    <p:sldId id="1096" r:id="rId7"/>
    <p:sldId id="1097" r:id="rId8"/>
    <p:sldId id="439" r:id="rId9"/>
    <p:sldId id="1094" r:id="rId10"/>
    <p:sldId id="1092" r:id="rId11"/>
    <p:sldId id="1095" r:id="rId12"/>
    <p:sldId id="1090" r:id="rId13"/>
    <p:sldId id="440" r:id="rId14"/>
    <p:sldId id="387" r:id="rId15"/>
  </p:sldIdLst>
  <p:sldSz cx="9144000" cy="6858000" type="screen4x3"/>
  <p:notesSz cx="7019925" cy="9305925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B527D2-7D06-43A5-9B49-922505FBEDE0}">
          <p14:sldIdLst>
            <p14:sldId id="257"/>
            <p14:sldId id="458"/>
            <p14:sldId id="358"/>
            <p14:sldId id="362"/>
            <p14:sldId id="1091"/>
            <p14:sldId id="1096"/>
            <p14:sldId id="1097"/>
            <p14:sldId id="439"/>
            <p14:sldId id="1094"/>
            <p14:sldId id="1092"/>
            <p14:sldId id="1095"/>
            <p14:sldId id="1090"/>
            <p14:sldId id="440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2757" autoAdjust="0"/>
  </p:normalViewPr>
  <p:slideViewPr>
    <p:cSldViewPr snapToGrid="0">
      <p:cViewPr varScale="1">
        <p:scale>
          <a:sx n="66" d="100"/>
          <a:sy n="66" d="100"/>
        </p:scale>
        <p:origin x="9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6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968" cy="466912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1"/>
            <a:ext cx="3041968" cy="466912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1BFF7063-43B5-4970-8E4C-3598C32501ED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4"/>
            <a:ext cx="3041968" cy="466911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9FAB3394-A118-4574-B989-B885B5DCA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5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968" cy="466912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1"/>
            <a:ext cx="3041968" cy="466912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CBB01C08-2C70-4A44-9692-9A9F5237AF0F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7"/>
            <a:ext cx="5615940" cy="3664208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4"/>
            <a:ext cx="3041968" cy="466911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7844BCCE-40D7-48DF-9C7B-ED55503E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6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600" dirty="0">
              <a:cs typeface="Times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3033E-EC0C-453B-B425-BA228C5CBF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BCCE-40D7-48DF-9C7B-ED55503EB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3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BCCE-40D7-48DF-9C7B-ED55503EB8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4BCCE-40D7-48DF-9C7B-ED55503EB8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5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BCCE-40D7-48DF-9C7B-ED55503EB8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4BCCE-40D7-48DF-9C7B-ED55503EB8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600" dirty="0">
              <a:cs typeface="Times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3033E-EC0C-453B-B425-BA228C5CBF6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9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 flipV="1">
            <a:off x="0" y="-4"/>
            <a:ext cx="9144000" cy="4783421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783418"/>
            <a:ext cx="9144000" cy="176213"/>
          </a:xfrm>
          <a:prstGeom prst="rect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  <a:extLst/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052265" y="1551032"/>
            <a:ext cx="7039470" cy="215492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811" y="5536140"/>
            <a:ext cx="3656523" cy="7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9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6380163" y="615950"/>
            <a:ext cx="1014412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7410450" y="3175"/>
            <a:ext cx="712788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484188" y="617538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484188" y="6175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487363" y="617538"/>
            <a:ext cx="3175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458788" y="473075"/>
            <a:ext cx="3175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458788" y="4635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703263" y="514350"/>
            <a:ext cx="3175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706438" y="479425"/>
            <a:ext cx="1587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693738" y="460375"/>
            <a:ext cx="3175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684213" y="447675"/>
            <a:ext cx="1587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684213" y="447675"/>
            <a:ext cx="3175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665163" y="434975"/>
            <a:ext cx="3175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665163" y="431800"/>
            <a:ext cx="3175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611188" y="415925"/>
            <a:ext cx="6350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582613" y="476250"/>
            <a:ext cx="3175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557213" y="534988"/>
            <a:ext cx="3175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560388" y="530225"/>
            <a:ext cx="3175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569913" y="52070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595313" y="55721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595313" y="557213"/>
            <a:ext cx="3175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595313" y="627063"/>
            <a:ext cx="1587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595313" y="6270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731838" y="54133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731838" y="541338"/>
            <a:ext cx="3175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722313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728663" y="544513"/>
            <a:ext cx="15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728663" y="541338"/>
            <a:ext cx="1587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728663" y="538163"/>
            <a:ext cx="3175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725488" y="547688"/>
            <a:ext cx="3175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731838" y="530225"/>
            <a:ext cx="3175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731838" y="527050"/>
            <a:ext cx="3175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712788" y="550863"/>
            <a:ext cx="3175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722313" y="550863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722313" y="5508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728663" y="534988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728663" y="530225"/>
            <a:ext cx="3175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728663" y="530225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728663" y="530225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728663" y="527050"/>
            <a:ext cx="158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728663" y="523875"/>
            <a:ext cx="1587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719138" y="51435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719138" y="517525"/>
            <a:ext cx="3175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474663" y="4953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468313" y="5080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465138" y="485775"/>
            <a:ext cx="1587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endParaRPr lang="en-US" sz="1300" b="0">
              <a:solidFill>
                <a:srgbClr val="021F43"/>
              </a:solidFill>
              <a:latin typeface="Arial"/>
              <a:ea typeface="+mn-ea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343401" y="301625"/>
            <a:ext cx="8439652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343401" y="1460500"/>
            <a:ext cx="8440305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lumMod val="65000"/>
                    <a:lumOff val="35000"/>
                  </a:srgbClr>
                </a:solidFill>
              </a:rPr>
              <a:t>Transport and ICT Global Practice in Cambodia – Engagement Note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EAC86-B20B-4647-A102-088E9ED106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55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Transport and ICT Global Practice in Cambodia – Engagement Note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E0EA41-8F02-4FDF-9FD6-6E38B9A465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6190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50823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52" y="312821"/>
            <a:ext cx="8333873" cy="58255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2" y="1211179"/>
            <a:ext cx="8333873" cy="4965784"/>
          </a:xfrm>
        </p:spPr>
        <p:txBody>
          <a:bodyPr/>
          <a:lstStyle>
            <a:lvl1pPr>
              <a:defRPr sz="2800" b="0"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 sz="2400"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1052" y="6329809"/>
            <a:ext cx="4463048" cy="33988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Transport and ICT Global Practice in Cambodia – Engagement Note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95371"/>
            <a:ext cx="9144000" cy="162962"/>
          </a:xfrm>
          <a:prstGeom prst="rect">
            <a:avLst/>
          </a:prstGeom>
          <a:solidFill>
            <a:srgbClr val="01B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97AB84-0A35-4089-8931-56F12848C3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91" y="6329809"/>
            <a:ext cx="1828800" cy="3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52" y="330200"/>
            <a:ext cx="8333873" cy="565172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052" y="1225021"/>
            <a:ext cx="4097130" cy="4964642"/>
          </a:xfrm>
        </p:spPr>
        <p:txBody>
          <a:bodyPr/>
          <a:lstStyle>
            <a:lvl1pPr>
              <a:defRPr b="0">
                <a:latin typeface="+mj-lt"/>
              </a:defRPr>
            </a:lvl1pPr>
            <a:lvl2pPr>
              <a:defRPr b="0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225021"/>
            <a:ext cx="4105775" cy="49646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1052" y="6356351"/>
            <a:ext cx="571399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Transport and ICT Global Practice in Cambodia – Engagement Note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895371"/>
            <a:ext cx="9144000" cy="162962"/>
          </a:xfrm>
          <a:prstGeom prst="rect">
            <a:avLst/>
          </a:prstGeom>
          <a:solidFill>
            <a:srgbClr val="01B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47" y="6304568"/>
            <a:ext cx="1820778" cy="4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13" y="3509379"/>
            <a:ext cx="78867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4753461"/>
            <a:ext cx="9144000" cy="162962"/>
          </a:xfrm>
          <a:prstGeom prst="rect">
            <a:avLst/>
          </a:prstGeom>
          <a:solidFill>
            <a:srgbClr val="01B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47" y="6304568"/>
            <a:ext cx="1820778" cy="416907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0105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A42AA7-CAED-4D1B-B571-11EB514AF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8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2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3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tags" Target="../tags/tag2.x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9089403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Transport and ICT Global Practice in Cambodia – Engagement Note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2AA7-CAED-4D1B-B571-11EB514AF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6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3879" y="868681"/>
            <a:ext cx="7039470" cy="265938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7300" dirty="0"/>
              <a:t>Ferry Safety</a:t>
            </a:r>
            <a:br>
              <a:rPr lang="en-US" sz="7300" dirty="0"/>
            </a:br>
            <a:r>
              <a:rPr lang="en-US" sz="7300" dirty="0"/>
              <a:t>in Indonesia</a:t>
            </a:r>
            <a:br>
              <a:rPr lang="en-US" sz="73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b="0" dirty="0"/>
              <a:t>October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9115C7-5FB4-4C92-800C-BF656DFA0B50}"/>
              </a:ext>
            </a:extLst>
          </p:cNvPr>
          <p:cNvSpPr txBox="1"/>
          <p:nvPr/>
        </p:nvSpPr>
        <p:spPr>
          <a:xfrm>
            <a:off x="441845" y="3619500"/>
            <a:ext cx="448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Elena Chesheva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Transport Cluster Leader for Indonesia and Timor-Leste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C1EF3-3496-4364-B789-0848F5AC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765" y="68855"/>
            <a:ext cx="2651990" cy="4657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F69D55-F2D7-4A84-9DE5-81150B8F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1297"/>
            <a:ext cx="2323475" cy="1738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A75A82-D3BF-48F4-BD27-82E30F6B2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30" y="4964995"/>
            <a:ext cx="2579763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12" name="Footer Placeholder 12">
            <a:extLst>
              <a:ext uri="{FF2B5EF4-FFF2-40B4-BE49-F238E27FC236}">
                <a16:creationId xmlns="" xmlns:a16="http://schemas.microsoft.com/office/drawing/2014/main" id="{11BBB160-11F3-4149-A1B4-86B66962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F00C1B2-F578-4FDC-AD83-12F81BBE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" y="1211179"/>
            <a:ext cx="8333873" cy="4965784"/>
          </a:xfrm>
        </p:spPr>
        <p:txBody>
          <a:bodyPr/>
          <a:lstStyle/>
          <a:p>
            <a:r>
              <a:rPr lang="en-US" b="1" dirty="0"/>
              <a:t>Crew Competence</a:t>
            </a:r>
          </a:p>
          <a:p>
            <a:pPr lvl="1"/>
            <a:r>
              <a:rPr lang="en-US" dirty="0"/>
              <a:t>Mandate competence for skippers (captains) and crew</a:t>
            </a:r>
          </a:p>
          <a:p>
            <a:pPr lvl="1"/>
            <a:r>
              <a:rPr lang="en-US" dirty="0"/>
              <a:t>Improve crew readiness and performance to handle the emergency situation – drills, training</a:t>
            </a:r>
          </a:p>
          <a:p>
            <a:pPr lvl="1"/>
            <a:r>
              <a:rPr lang="en-US" dirty="0"/>
              <a:t>basic International Convention for Safety of Life at Sea (SOLAS) training for all crew plus advanced training for certain functions</a:t>
            </a:r>
          </a:p>
          <a:p>
            <a:pPr lvl="1"/>
            <a:endParaRPr lang="en-US" dirty="0"/>
          </a:p>
          <a:p>
            <a:r>
              <a:rPr lang="en-US" dirty="0"/>
              <a:t>Safety equipment and its proper storage – availability</a:t>
            </a:r>
          </a:p>
          <a:p>
            <a:r>
              <a:rPr lang="en-US" dirty="0"/>
              <a:t>Effective and availability SAR Response</a:t>
            </a:r>
          </a:p>
        </p:txBody>
      </p:sp>
    </p:spTree>
    <p:extLst>
      <p:ext uri="{BB962C8B-B14F-4D97-AF65-F5344CB8AC3E}">
        <p14:creationId xmlns:p14="http://schemas.microsoft.com/office/powerpoint/2010/main" val="397567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</a:t>
            </a:r>
          </a:p>
        </p:txBody>
      </p:sp>
      <p:sp>
        <p:nvSpPr>
          <p:cNvPr id="12" name="Footer Placeholder 12">
            <a:extLst>
              <a:ext uri="{FF2B5EF4-FFF2-40B4-BE49-F238E27FC236}">
                <a16:creationId xmlns="" xmlns:a16="http://schemas.microsoft.com/office/drawing/2014/main" id="{11BBB160-11F3-4149-A1B4-86B66962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F00C1B2-F578-4FDC-AD83-12F81BBE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" y="1211179"/>
            <a:ext cx="8333873" cy="4965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Improve Vessel safety:</a:t>
            </a:r>
          </a:p>
          <a:p>
            <a:r>
              <a:rPr lang="en-US" dirty="0"/>
              <a:t>Register and certify vessels</a:t>
            </a:r>
          </a:p>
          <a:p>
            <a:r>
              <a:rPr lang="en-US" dirty="0"/>
              <a:t>Phase out substandard vessels</a:t>
            </a:r>
          </a:p>
          <a:p>
            <a:r>
              <a:rPr lang="en-US" dirty="0"/>
              <a:t>Start developing new safer and cleaner vessels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Regulatory aspect and governance: </a:t>
            </a:r>
          </a:p>
          <a:p>
            <a:r>
              <a:rPr lang="en-US" dirty="0"/>
              <a:t>National level work on regulatory framework, standards, SOPs and guidelines</a:t>
            </a:r>
          </a:p>
          <a:p>
            <a:r>
              <a:rPr lang="en-US" dirty="0"/>
              <a:t>Clear division of responsibilities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2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0EBF3-4016-4824-B26F-39B2D43C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Bank Support</a:t>
            </a:r>
          </a:p>
        </p:txBody>
      </p:sp>
    </p:spTree>
    <p:extLst>
      <p:ext uri="{BB962C8B-B14F-4D97-AF65-F5344CB8AC3E}">
        <p14:creationId xmlns:p14="http://schemas.microsoft.com/office/powerpoint/2010/main" val="181871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CF979-D92F-49B7-902E-66CD0478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Bank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FE74E0-F1E8-4902-A43B-6CB838044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dialogue and expert advice</a:t>
            </a:r>
          </a:p>
          <a:p>
            <a:r>
              <a:rPr lang="en-US" dirty="0"/>
              <a:t>Tourism project – investments in Lake Toba facilities,</a:t>
            </a:r>
          </a:p>
          <a:p>
            <a:pPr lvl="1"/>
            <a:r>
              <a:rPr lang="en-US" dirty="0"/>
              <a:t>Lake Toba Transport Safety improvement proposal as part of Integrated Tourism Masterplan</a:t>
            </a:r>
          </a:p>
          <a:p>
            <a:pPr lvl="1"/>
            <a:endParaRPr lang="en-US" dirty="0"/>
          </a:p>
          <a:p>
            <a:r>
              <a:rPr lang="en-US" dirty="0"/>
              <a:t>Potential Ports Projects in Maluku and Nusa Tenggara Timur (NTT) provinces – optimization of </a:t>
            </a:r>
            <a:r>
              <a:rPr lang="en-US" dirty="0" err="1"/>
              <a:t>RoRo</a:t>
            </a:r>
            <a:r>
              <a:rPr lang="en-US" dirty="0"/>
              <a:t> services including focus on safety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7B011EB-519B-44DD-B7FC-465162AA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Ferry Safety in Indonesia – October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3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7719" y="2158539"/>
            <a:ext cx="7039470" cy="2558389"/>
          </a:xfrm>
        </p:spPr>
        <p:txBody>
          <a:bodyPr>
            <a:normAutofit/>
          </a:bodyPr>
          <a:lstStyle/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b="0" dirty="0"/>
          </a:p>
        </p:txBody>
      </p:sp>
      <p:sp>
        <p:nvSpPr>
          <p:cNvPr id="3" name="Title 5">
            <a:extLst>
              <a:ext uri="{FF2B5EF4-FFF2-40B4-BE49-F238E27FC236}">
                <a16:creationId xmlns="" xmlns:a16="http://schemas.microsoft.com/office/drawing/2014/main" id="{B4F61D6E-3F4C-469D-A47F-6130271B0ECA}"/>
              </a:ext>
            </a:extLst>
          </p:cNvPr>
          <p:cNvSpPr txBox="1">
            <a:spLocks/>
          </p:cNvSpPr>
          <p:nvPr/>
        </p:nvSpPr>
        <p:spPr>
          <a:xfrm>
            <a:off x="854369" y="1377489"/>
            <a:ext cx="7039470" cy="25583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7300" dirty="0"/>
              <a:t>Thank you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8989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icture 2" descr="G:\peta crop.jpg"/>
          <p:cNvPicPr>
            <a:picLocks noChangeAspect="1" noChangeArrowheads="1"/>
          </p:cNvPicPr>
          <p:nvPr/>
        </p:nvPicPr>
        <p:blipFill rotWithShape="1">
          <a:blip r:embed="rId2" cstate="print"/>
          <a:srcRect b="5464"/>
          <a:stretch/>
        </p:blipFill>
        <p:spPr bwMode="auto">
          <a:xfrm>
            <a:off x="0" y="955085"/>
            <a:ext cx="9132564" cy="524969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231002"/>
            <a:ext cx="8229600" cy="58758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b="1" dirty="0">
                <a:solidFill>
                  <a:srgbClr val="130D85"/>
                </a:solidFill>
                <a:latin typeface="Malgun Gothic" pitchFamily="34" charset="-127"/>
                <a:ea typeface="Malgun Gothic" pitchFamily="34" charset="-127"/>
              </a:rPr>
              <a:t>2017 INDONESIA FERRY TRANSPORT DEVELOPMENT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 rot="1897873">
            <a:off x="4630375" y="3700468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13352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3353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3354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3355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56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57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58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59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60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" name="Group 39"/>
          <p:cNvGrpSpPr>
            <a:grpSpLocks/>
          </p:cNvGrpSpPr>
          <p:nvPr/>
        </p:nvGrpSpPr>
        <p:grpSpPr bwMode="auto">
          <a:xfrm rot="1345628">
            <a:off x="6021306" y="3020012"/>
            <a:ext cx="153949" cy="105813"/>
            <a:chOff x="6054" y="952"/>
            <a:chExt cx="1209" cy="563"/>
          </a:xfrm>
          <a:solidFill>
            <a:srgbClr val="FFFF00"/>
          </a:solidFill>
        </p:grpSpPr>
        <p:sp>
          <p:nvSpPr>
            <p:cNvPr id="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4" name="Group 39"/>
          <p:cNvGrpSpPr>
            <a:grpSpLocks/>
          </p:cNvGrpSpPr>
          <p:nvPr/>
        </p:nvGrpSpPr>
        <p:grpSpPr bwMode="auto">
          <a:xfrm rot="17274364">
            <a:off x="5255170" y="3133495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4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" name="Group 39"/>
          <p:cNvGrpSpPr>
            <a:grpSpLocks/>
          </p:cNvGrpSpPr>
          <p:nvPr/>
        </p:nvGrpSpPr>
        <p:grpSpPr bwMode="auto">
          <a:xfrm rot="1285604">
            <a:off x="4733521" y="4029077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7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" name="Group 39"/>
          <p:cNvGrpSpPr>
            <a:grpSpLocks/>
          </p:cNvGrpSpPr>
          <p:nvPr/>
        </p:nvGrpSpPr>
        <p:grpSpPr bwMode="auto">
          <a:xfrm rot="15948722">
            <a:off x="1711174" y="3943357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8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" name="Group 39"/>
          <p:cNvGrpSpPr>
            <a:grpSpLocks/>
          </p:cNvGrpSpPr>
          <p:nvPr/>
        </p:nvGrpSpPr>
        <p:grpSpPr bwMode="auto">
          <a:xfrm rot="19107437">
            <a:off x="865973" y="2495961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9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8" name="Group 39"/>
          <p:cNvGrpSpPr>
            <a:grpSpLocks/>
          </p:cNvGrpSpPr>
          <p:nvPr/>
        </p:nvGrpSpPr>
        <p:grpSpPr bwMode="auto">
          <a:xfrm rot="20488238">
            <a:off x="1163262" y="2844177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10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9" name="Group 39"/>
          <p:cNvGrpSpPr>
            <a:grpSpLocks/>
          </p:cNvGrpSpPr>
          <p:nvPr/>
        </p:nvGrpSpPr>
        <p:grpSpPr bwMode="auto">
          <a:xfrm rot="681803">
            <a:off x="4157007" y="4914190"/>
            <a:ext cx="110047" cy="95129"/>
            <a:chOff x="6054" y="952"/>
            <a:chExt cx="1209" cy="563"/>
          </a:xfrm>
          <a:solidFill>
            <a:srgbClr val="FFFF00"/>
          </a:solidFill>
        </p:grpSpPr>
        <p:sp>
          <p:nvSpPr>
            <p:cNvPr id="12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2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2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2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0" name="Group 39"/>
          <p:cNvGrpSpPr>
            <a:grpSpLocks/>
          </p:cNvGrpSpPr>
          <p:nvPr/>
        </p:nvGrpSpPr>
        <p:grpSpPr bwMode="auto">
          <a:xfrm rot="681803">
            <a:off x="3896485" y="4822678"/>
            <a:ext cx="71603" cy="76119"/>
            <a:chOff x="6054" y="952"/>
            <a:chExt cx="1209" cy="563"/>
          </a:xfrm>
          <a:solidFill>
            <a:srgbClr val="FFFF00"/>
          </a:solidFill>
        </p:grpSpPr>
        <p:sp>
          <p:nvSpPr>
            <p:cNvPr id="1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" name="Group 39"/>
          <p:cNvGrpSpPr>
            <a:grpSpLocks/>
          </p:cNvGrpSpPr>
          <p:nvPr/>
        </p:nvGrpSpPr>
        <p:grpSpPr bwMode="auto">
          <a:xfrm rot="681803">
            <a:off x="2468552" y="4363345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14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4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4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4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" name="Group 39"/>
          <p:cNvGrpSpPr>
            <a:grpSpLocks/>
          </p:cNvGrpSpPr>
          <p:nvPr/>
        </p:nvGrpSpPr>
        <p:grpSpPr bwMode="auto">
          <a:xfrm rot="21070574">
            <a:off x="7581826" y="4171214"/>
            <a:ext cx="140535" cy="80929"/>
            <a:chOff x="6054" y="952"/>
            <a:chExt cx="1209" cy="563"/>
          </a:xfrm>
          <a:solidFill>
            <a:schemeClr val="tx1"/>
          </a:solidFill>
        </p:grpSpPr>
        <p:sp>
          <p:nvSpPr>
            <p:cNvPr id="15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5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5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5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" name="Group 39"/>
          <p:cNvGrpSpPr>
            <a:grpSpLocks/>
          </p:cNvGrpSpPr>
          <p:nvPr/>
        </p:nvGrpSpPr>
        <p:grpSpPr bwMode="auto">
          <a:xfrm rot="2524605">
            <a:off x="4937913" y="2980285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17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7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7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7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4" name="Group 39"/>
          <p:cNvGrpSpPr>
            <a:grpSpLocks/>
          </p:cNvGrpSpPr>
          <p:nvPr/>
        </p:nvGrpSpPr>
        <p:grpSpPr bwMode="auto">
          <a:xfrm rot="20707412">
            <a:off x="4832360" y="3323321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18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8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8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5" name="Group 39"/>
          <p:cNvGrpSpPr>
            <a:grpSpLocks/>
          </p:cNvGrpSpPr>
          <p:nvPr/>
        </p:nvGrpSpPr>
        <p:grpSpPr bwMode="auto">
          <a:xfrm rot="20276088">
            <a:off x="5035721" y="3974519"/>
            <a:ext cx="169579" cy="88396"/>
            <a:chOff x="6054" y="952"/>
            <a:chExt cx="1209" cy="563"/>
          </a:xfrm>
          <a:solidFill>
            <a:srgbClr val="FFFF00"/>
          </a:solidFill>
        </p:grpSpPr>
        <p:sp>
          <p:nvSpPr>
            <p:cNvPr id="19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9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9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" name="Group 39"/>
          <p:cNvGrpSpPr>
            <a:grpSpLocks/>
          </p:cNvGrpSpPr>
          <p:nvPr/>
        </p:nvGrpSpPr>
        <p:grpSpPr bwMode="auto">
          <a:xfrm rot="20276088">
            <a:off x="4947813" y="3846215"/>
            <a:ext cx="164600" cy="86168"/>
            <a:chOff x="6054" y="952"/>
            <a:chExt cx="1209" cy="563"/>
          </a:xfrm>
          <a:solidFill>
            <a:srgbClr val="FFFF00"/>
          </a:solidFill>
        </p:grpSpPr>
        <p:sp>
          <p:nvSpPr>
            <p:cNvPr id="21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1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1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1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7" name="Group 39"/>
          <p:cNvGrpSpPr>
            <a:grpSpLocks/>
          </p:cNvGrpSpPr>
          <p:nvPr/>
        </p:nvGrpSpPr>
        <p:grpSpPr bwMode="auto">
          <a:xfrm rot="19922377">
            <a:off x="5106141" y="4171009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2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8" name="Group 39"/>
          <p:cNvGrpSpPr>
            <a:grpSpLocks/>
          </p:cNvGrpSpPr>
          <p:nvPr/>
        </p:nvGrpSpPr>
        <p:grpSpPr bwMode="auto">
          <a:xfrm flipH="1">
            <a:off x="4633167" y="4896591"/>
            <a:ext cx="102837" cy="78917"/>
            <a:chOff x="6054" y="952"/>
            <a:chExt cx="1209" cy="563"/>
          </a:xfrm>
          <a:solidFill>
            <a:srgbClr val="FFFF00"/>
          </a:solidFill>
        </p:grpSpPr>
        <p:sp>
          <p:nvSpPr>
            <p:cNvPr id="24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4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4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4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9" name="Group 39"/>
          <p:cNvGrpSpPr>
            <a:grpSpLocks/>
          </p:cNvGrpSpPr>
          <p:nvPr/>
        </p:nvGrpSpPr>
        <p:grpSpPr bwMode="auto">
          <a:xfrm rot="17997049">
            <a:off x="1418105" y="3447093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25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5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5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5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0" name="Group 39"/>
          <p:cNvGrpSpPr>
            <a:grpSpLocks/>
          </p:cNvGrpSpPr>
          <p:nvPr/>
        </p:nvGrpSpPr>
        <p:grpSpPr bwMode="auto">
          <a:xfrm rot="19759732" flipH="1">
            <a:off x="1951101" y="3005904"/>
            <a:ext cx="172509" cy="141493"/>
            <a:chOff x="6054" y="952"/>
            <a:chExt cx="1209" cy="563"/>
          </a:xfrm>
          <a:solidFill>
            <a:srgbClr val="FFFF00"/>
          </a:solidFill>
        </p:grpSpPr>
        <p:sp>
          <p:nvSpPr>
            <p:cNvPr id="26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6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6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6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1" name="Group 39"/>
          <p:cNvGrpSpPr>
            <a:grpSpLocks/>
          </p:cNvGrpSpPr>
          <p:nvPr/>
        </p:nvGrpSpPr>
        <p:grpSpPr bwMode="auto">
          <a:xfrm rot="16200000">
            <a:off x="1419869" y="3479588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27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7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7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7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2" name="Group 39"/>
          <p:cNvGrpSpPr>
            <a:grpSpLocks/>
          </p:cNvGrpSpPr>
          <p:nvPr/>
        </p:nvGrpSpPr>
        <p:grpSpPr bwMode="auto">
          <a:xfrm rot="2976451">
            <a:off x="1160041" y="3187056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28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8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8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28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3" name="Group 39"/>
          <p:cNvGrpSpPr>
            <a:grpSpLocks/>
          </p:cNvGrpSpPr>
          <p:nvPr/>
        </p:nvGrpSpPr>
        <p:grpSpPr bwMode="auto">
          <a:xfrm flipH="1">
            <a:off x="5561562" y="3623692"/>
            <a:ext cx="91258" cy="78055"/>
            <a:chOff x="6054" y="952"/>
            <a:chExt cx="1209" cy="563"/>
          </a:xfrm>
          <a:solidFill>
            <a:schemeClr val="tx1"/>
          </a:solidFill>
        </p:grpSpPr>
        <p:sp>
          <p:nvSpPr>
            <p:cNvPr id="3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4" name="Group 39"/>
          <p:cNvGrpSpPr>
            <a:grpSpLocks/>
          </p:cNvGrpSpPr>
          <p:nvPr/>
        </p:nvGrpSpPr>
        <p:grpSpPr bwMode="auto">
          <a:xfrm flipH="1">
            <a:off x="6474453" y="4747970"/>
            <a:ext cx="84436" cy="85569"/>
            <a:chOff x="6054" y="952"/>
            <a:chExt cx="1209" cy="563"/>
          </a:xfrm>
          <a:solidFill>
            <a:schemeClr val="tx1"/>
          </a:solidFill>
        </p:grpSpPr>
        <p:sp>
          <p:nvSpPr>
            <p:cNvPr id="36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6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6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36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5" name="Group 39"/>
          <p:cNvGrpSpPr>
            <a:grpSpLocks/>
          </p:cNvGrpSpPr>
          <p:nvPr/>
        </p:nvGrpSpPr>
        <p:grpSpPr bwMode="auto">
          <a:xfrm flipH="1">
            <a:off x="3829453" y="4724401"/>
            <a:ext cx="93293" cy="86531"/>
            <a:chOff x="6054" y="952"/>
            <a:chExt cx="1209" cy="563"/>
          </a:xfrm>
          <a:solidFill>
            <a:schemeClr val="tx1"/>
          </a:solidFill>
        </p:grpSpPr>
        <p:sp>
          <p:nvSpPr>
            <p:cNvPr id="4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6" name="Group 39"/>
          <p:cNvGrpSpPr>
            <a:grpSpLocks/>
          </p:cNvGrpSpPr>
          <p:nvPr/>
        </p:nvGrpSpPr>
        <p:grpSpPr bwMode="auto">
          <a:xfrm rot="17886623" flipH="1">
            <a:off x="5687198" y="2927032"/>
            <a:ext cx="137531" cy="94442"/>
            <a:chOff x="6054" y="952"/>
            <a:chExt cx="1209" cy="563"/>
          </a:xfrm>
          <a:solidFill>
            <a:schemeClr val="tx1"/>
          </a:solidFill>
        </p:grpSpPr>
        <p:sp>
          <p:nvSpPr>
            <p:cNvPr id="47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7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7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7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7" name="Group 39"/>
          <p:cNvGrpSpPr>
            <a:grpSpLocks/>
          </p:cNvGrpSpPr>
          <p:nvPr/>
        </p:nvGrpSpPr>
        <p:grpSpPr bwMode="auto">
          <a:xfrm rot="18069180" flipH="1">
            <a:off x="5630462" y="2888312"/>
            <a:ext cx="140419" cy="98688"/>
            <a:chOff x="6054" y="952"/>
            <a:chExt cx="1209" cy="563"/>
          </a:xfrm>
          <a:solidFill>
            <a:schemeClr val="tx1"/>
          </a:solidFill>
        </p:grpSpPr>
        <p:sp>
          <p:nvSpPr>
            <p:cNvPr id="48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8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8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8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8" name="Group 39"/>
          <p:cNvGrpSpPr>
            <a:grpSpLocks/>
          </p:cNvGrpSpPr>
          <p:nvPr/>
        </p:nvGrpSpPr>
        <p:grpSpPr bwMode="auto">
          <a:xfrm rot="19311273" flipH="1">
            <a:off x="5035183" y="3363756"/>
            <a:ext cx="121347" cy="96312"/>
            <a:chOff x="6054" y="952"/>
            <a:chExt cx="1209" cy="563"/>
          </a:xfrm>
          <a:solidFill>
            <a:schemeClr val="tx1"/>
          </a:solidFill>
        </p:grpSpPr>
        <p:sp>
          <p:nvSpPr>
            <p:cNvPr id="49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9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9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49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29" name="Group 39"/>
          <p:cNvGrpSpPr>
            <a:grpSpLocks/>
          </p:cNvGrpSpPr>
          <p:nvPr/>
        </p:nvGrpSpPr>
        <p:grpSpPr bwMode="auto">
          <a:xfrm rot="179943" flipH="1">
            <a:off x="5943908" y="3956966"/>
            <a:ext cx="106493" cy="71575"/>
            <a:chOff x="6054" y="952"/>
            <a:chExt cx="1209" cy="563"/>
          </a:xfrm>
          <a:solidFill>
            <a:schemeClr val="tx1"/>
          </a:solidFill>
        </p:grpSpPr>
        <p:sp>
          <p:nvSpPr>
            <p:cNvPr id="50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0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0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0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0" name="Group 39"/>
          <p:cNvGrpSpPr>
            <a:grpSpLocks/>
          </p:cNvGrpSpPr>
          <p:nvPr/>
        </p:nvGrpSpPr>
        <p:grpSpPr bwMode="auto">
          <a:xfrm rot="582803">
            <a:off x="5345102" y="4005420"/>
            <a:ext cx="131590" cy="71407"/>
            <a:chOff x="6054" y="952"/>
            <a:chExt cx="1209" cy="563"/>
          </a:xfrm>
          <a:solidFill>
            <a:schemeClr val="tx1"/>
          </a:solidFill>
        </p:grpSpPr>
        <p:sp>
          <p:nvSpPr>
            <p:cNvPr id="51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1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1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1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1" name="Group 39"/>
          <p:cNvGrpSpPr>
            <a:grpSpLocks/>
          </p:cNvGrpSpPr>
          <p:nvPr/>
        </p:nvGrpSpPr>
        <p:grpSpPr bwMode="auto">
          <a:xfrm rot="502095">
            <a:off x="5249554" y="4269107"/>
            <a:ext cx="150703" cy="89711"/>
            <a:chOff x="6054" y="952"/>
            <a:chExt cx="1209" cy="563"/>
          </a:xfrm>
          <a:solidFill>
            <a:schemeClr val="tx1"/>
          </a:solidFill>
        </p:grpSpPr>
        <p:sp>
          <p:nvSpPr>
            <p:cNvPr id="52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2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2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2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2" name="Group 39"/>
          <p:cNvGrpSpPr>
            <a:grpSpLocks/>
          </p:cNvGrpSpPr>
          <p:nvPr/>
        </p:nvGrpSpPr>
        <p:grpSpPr bwMode="auto">
          <a:xfrm rot="1033508">
            <a:off x="5420941" y="4240273"/>
            <a:ext cx="172309" cy="94095"/>
            <a:chOff x="6054" y="952"/>
            <a:chExt cx="1209" cy="563"/>
          </a:xfrm>
          <a:solidFill>
            <a:schemeClr val="tx1"/>
          </a:solidFill>
        </p:grpSpPr>
        <p:sp>
          <p:nvSpPr>
            <p:cNvPr id="53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3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3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3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3" name="Group 39"/>
          <p:cNvGrpSpPr>
            <a:grpSpLocks/>
          </p:cNvGrpSpPr>
          <p:nvPr/>
        </p:nvGrpSpPr>
        <p:grpSpPr bwMode="auto">
          <a:xfrm>
            <a:off x="2664140" y="3778229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56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6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6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6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6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6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7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7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7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3184011" y="4598707"/>
            <a:ext cx="95938" cy="66815"/>
            <a:chOff x="6054" y="952"/>
            <a:chExt cx="1209" cy="563"/>
          </a:xfrm>
          <a:solidFill>
            <a:schemeClr val="tx1"/>
          </a:solidFill>
        </p:grpSpPr>
        <p:sp>
          <p:nvSpPr>
            <p:cNvPr id="584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85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86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87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8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9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0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1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2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3" name="Group 39"/>
          <p:cNvGrpSpPr>
            <a:grpSpLocks/>
          </p:cNvGrpSpPr>
          <p:nvPr/>
        </p:nvGrpSpPr>
        <p:grpSpPr bwMode="auto">
          <a:xfrm rot="919234">
            <a:off x="1037747" y="2709444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573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83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593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594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5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6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7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8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99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4" name="Group 39"/>
          <p:cNvGrpSpPr>
            <a:grpSpLocks/>
          </p:cNvGrpSpPr>
          <p:nvPr/>
        </p:nvGrpSpPr>
        <p:grpSpPr bwMode="auto">
          <a:xfrm rot="20582197" flipH="1">
            <a:off x="3460029" y="4540910"/>
            <a:ext cx="143775" cy="109017"/>
            <a:chOff x="6054" y="952"/>
            <a:chExt cx="1209" cy="563"/>
          </a:xfrm>
          <a:solidFill>
            <a:srgbClr val="FFFF00"/>
          </a:solidFill>
        </p:grpSpPr>
        <p:sp>
          <p:nvSpPr>
            <p:cNvPr id="611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12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13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14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5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6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7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8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19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5" name="Group 39"/>
          <p:cNvGrpSpPr>
            <a:grpSpLocks/>
          </p:cNvGrpSpPr>
          <p:nvPr/>
        </p:nvGrpSpPr>
        <p:grpSpPr bwMode="auto">
          <a:xfrm rot="179943">
            <a:off x="5043252" y="4876865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621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22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23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24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5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6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7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8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29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6" name="Group 39"/>
          <p:cNvGrpSpPr>
            <a:grpSpLocks/>
          </p:cNvGrpSpPr>
          <p:nvPr/>
        </p:nvGrpSpPr>
        <p:grpSpPr bwMode="auto">
          <a:xfrm rot="179943">
            <a:off x="3589148" y="4372395"/>
            <a:ext cx="103126" cy="88152"/>
            <a:chOff x="6054" y="952"/>
            <a:chExt cx="1209" cy="563"/>
          </a:xfrm>
          <a:solidFill>
            <a:schemeClr val="tx1"/>
          </a:solidFill>
        </p:grpSpPr>
        <p:sp>
          <p:nvSpPr>
            <p:cNvPr id="641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42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43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44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5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6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7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8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9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7" name="Group 39"/>
          <p:cNvGrpSpPr>
            <a:grpSpLocks/>
          </p:cNvGrpSpPr>
          <p:nvPr/>
        </p:nvGrpSpPr>
        <p:grpSpPr bwMode="auto">
          <a:xfrm rot="16707506">
            <a:off x="973510" y="2752848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610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20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30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40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8" name="Group 39"/>
          <p:cNvGrpSpPr>
            <a:grpSpLocks/>
          </p:cNvGrpSpPr>
          <p:nvPr/>
        </p:nvGrpSpPr>
        <p:grpSpPr bwMode="auto">
          <a:xfrm flipH="1">
            <a:off x="1774669" y="2819401"/>
            <a:ext cx="140538" cy="152915"/>
            <a:chOff x="6054" y="952"/>
            <a:chExt cx="1209" cy="563"/>
          </a:xfrm>
          <a:solidFill>
            <a:schemeClr val="tx1"/>
          </a:solidFill>
        </p:grpSpPr>
        <p:sp>
          <p:nvSpPr>
            <p:cNvPr id="65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5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5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5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6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59" name="Group 39"/>
          <p:cNvGrpSpPr>
            <a:grpSpLocks/>
          </p:cNvGrpSpPr>
          <p:nvPr/>
        </p:nvGrpSpPr>
        <p:grpSpPr bwMode="auto">
          <a:xfrm rot="19206498">
            <a:off x="3055995" y="3540485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66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6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6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6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7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7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7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7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7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0" name="Group 39"/>
          <p:cNvGrpSpPr>
            <a:grpSpLocks/>
          </p:cNvGrpSpPr>
          <p:nvPr/>
        </p:nvGrpSpPr>
        <p:grpSpPr bwMode="auto">
          <a:xfrm rot="265609" flipH="1">
            <a:off x="4937243" y="2881652"/>
            <a:ext cx="197462" cy="105821"/>
            <a:chOff x="6054" y="952"/>
            <a:chExt cx="1209" cy="563"/>
          </a:xfrm>
          <a:solidFill>
            <a:schemeClr val="tx1"/>
          </a:solidFill>
        </p:grpSpPr>
        <p:sp>
          <p:nvSpPr>
            <p:cNvPr id="67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7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7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7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8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8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8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8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8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1" name="Group 39"/>
          <p:cNvGrpSpPr>
            <a:grpSpLocks/>
          </p:cNvGrpSpPr>
          <p:nvPr/>
        </p:nvGrpSpPr>
        <p:grpSpPr bwMode="auto">
          <a:xfrm rot="19311273" flipH="1">
            <a:off x="5106375" y="3106895"/>
            <a:ext cx="121347" cy="96312"/>
            <a:chOff x="6054" y="952"/>
            <a:chExt cx="1209" cy="563"/>
          </a:xfrm>
          <a:solidFill>
            <a:schemeClr val="tx1"/>
          </a:solidFill>
        </p:grpSpPr>
        <p:sp>
          <p:nvSpPr>
            <p:cNvPr id="68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8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8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8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2" name="Group 39"/>
          <p:cNvGrpSpPr>
            <a:grpSpLocks/>
          </p:cNvGrpSpPr>
          <p:nvPr/>
        </p:nvGrpSpPr>
        <p:grpSpPr bwMode="auto">
          <a:xfrm rot="19311273" flipH="1">
            <a:off x="5168624" y="3106859"/>
            <a:ext cx="121347" cy="96312"/>
            <a:chOff x="6054" y="952"/>
            <a:chExt cx="1209" cy="563"/>
          </a:xfrm>
          <a:solidFill>
            <a:schemeClr val="tx1"/>
          </a:solidFill>
        </p:grpSpPr>
        <p:sp>
          <p:nvSpPr>
            <p:cNvPr id="69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9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9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69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3" name="Group 39"/>
          <p:cNvGrpSpPr>
            <a:grpSpLocks/>
          </p:cNvGrpSpPr>
          <p:nvPr/>
        </p:nvGrpSpPr>
        <p:grpSpPr bwMode="auto">
          <a:xfrm rot="991323" flipH="1">
            <a:off x="5311654" y="3390249"/>
            <a:ext cx="106215" cy="68887"/>
            <a:chOff x="6054" y="952"/>
            <a:chExt cx="1209" cy="563"/>
          </a:xfrm>
          <a:solidFill>
            <a:schemeClr val="tx1"/>
          </a:solidFill>
        </p:grpSpPr>
        <p:sp>
          <p:nvSpPr>
            <p:cNvPr id="70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0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0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0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4" name="Group 39"/>
          <p:cNvGrpSpPr>
            <a:grpSpLocks/>
          </p:cNvGrpSpPr>
          <p:nvPr/>
        </p:nvGrpSpPr>
        <p:grpSpPr bwMode="auto">
          <a:xfrm flipH="1">
            <a:off x="5822026" y="3571881"/>
            <a:ext cx="91258" cy="78055"/>
            <a:chOff x="6054" y="952"/>
            <a:chExt cx="1209" cy="563"/>
          </a:xfrm>
          <a:solidFill>
            <a:schemeClr val="tx1"/>
          </a:solidFill>
        </p:grpSpPr>
        <p:sp>
          <p:nvSpPr>
            <p:cNvPr id="71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1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1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1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5" name="Group 39"/>
          <p:cNvGrpSpPr>
            <a:grpSpLocks/>
          </p:cNvGrpSpPr>
          <p:nvPr/>
        </p:nvGrpSpPr>
        <p:grpSpPr bwMode="auto">
          <a:xfrm rot="17303842" flipH="1">
            <a:off x="6318628" y="3750317"/>
            <a:ext cx="137451" cy="103473"/>
            <a:chOff x="6054" y="952"/>
            <a:chExt cx="1209" cy="563"/>
          </a:xfrm>
          <a:solidFill>
            <a:schemeClr val="tx1"/>
          </a:solidFill>
        </p:grpSpPr>
        <p:sp>
          <p:nvSpPr>
            <p:cNvPr id="72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2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2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2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6" name="Group 39"/>
          <p:cNvGrpSpPr>
            <a:grpSpLocks/>
          </p:cNvGrpSpPr>
          <p:nvPr/>
        </p:nvGrpSpPr>
        <p:grpSpPr bwMode="auto">
          <a:xfrm flipH="1">
            <a:off x="5867655" y="3814966"/>
            <a:ext cx="91258" cy="78055"/>
            <a:chOff x="6054" y="952"/>
            <a:chExt cx="1209" cy="563"/>
          </a:xfrm>
          <a:solidFill>
            <a:schemeClr val="tx1"/>
          </a:solidFill>
        </p:grpSpPr>
        <p:sp>
          <p:nvSpPr>
            <p:cNvPr id="73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3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3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3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4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4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4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4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4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7" name="Group 39"/>
          <p:cNvGrpSpPr>
            <a:grpSpLocks/>
          </p:cNvGrpSpPr>
          <p:nvPr/>
        </p:nvGrpSpPr>
        <p:grpSpPr bwMode="auto">
          <a:xfrm flipH="1">
            <a:off x="6152117" y="3140738"/>
            <a:ext cx="102548" cy="86671"/>
            <a:chOff x="6054" y="952"/>
            <a:chExt cx="1209" cy="563"/>
          </a:xfrm>
          <a:solidFill>
            <a:schemeClr val="tx1"/>
          </a:solidFill>
        </p:grpSpPr>
        <p:sp>
          <p:nvSpPr>
            <p:cNvPr id="74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4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4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4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8" name="Group 39"/>
          <p:cNvGrpSpPr>
            <a:grpSpLocks/>
          </p:cNvGrpSpPr>
          <p:nvPr/>
        </p:nvGrpSpPr>
        <p:grpSpPr bwMode="auto">
          <a:xfrm flipH="1">
            <a:off x="6206222" y="2777610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75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5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5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5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6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6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6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6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6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69" name="Group 39"/>
          <p:cNvGrpSpPr>
            <a:grpSpLocks/>
          </p:cNvGrpSpPr>
          <p:nvPr/>
        </p:nvGrpSpPr>
        <p:grpSpPr bwMode="auto">
          <a:xfrm flipH="1">
            <a:off x="6809698" y="3511015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76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6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6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6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7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7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7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7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7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0" name="Group 39"/>
          <p:cNvGrpSpPr>
            <a:grpSpLocks/>
          </p:cNvGrpSpPr>
          <p:nvPr/>
        </p:nvGrpSpPr>
        <p:grpSpPr bwMode="auto">
          <a:xfrm flipH="1">
            <a:off x="6414171" y="3776881"/>
            <a:ext cx="91258" cy="78055"/>
            <a:chOff x="6054" y="952"/>
            <a:chExt cx="1209" cy="563"/>
          </a:xfrm>
          <a:solidFill>
            <a:schemeClr val="tx1"/>
          </a:solidFill>
        </p:grpSpPr>
        <p:sp>
          <p:nvSpPr>
            <p:cNvPr id="77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7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7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7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1" name="Group 39"/>
          <p:cNvGrpSpPr>
            <a:grpSpLocks/>
          </p:cNvGrpSpPr>
          <p:nvPr/>
        </p:nvGrpSpPr>
        <p:grpSpPr bwMode="auto">
          <a:xfrm flipH="1">
            <a:off x="7178958" y="3353769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78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8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8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8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9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2" name="Group 39"/>
          <p:cNvGrpSpPr>
            <a:grpSpLocks/>
          </p:cNvGrpSpPr>
          <p:nvPr/>
        </p:nvGrpSpPr>
        <p:grpSpPr bwMode="auto">
          <a:xfrm flipH="1">
            <a:off x="7401935" y="3844264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79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9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9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79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0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3" name="Group 39"/>
          <p:cNvGrpSpPr>
            <a:grpSpLocks/>
          </p:cNvGrpSpPr>
          <p:nvPr/>
        </p:nvGrpSpPr>
        <p:grpSpPr bwMode="auto">
          <a:xfrm flipH="1">
            <a:off x="7837328" y="4229827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80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0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0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0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83" name="Group 39"/>
          <p:cNvGrpSpPr>
            <a:grpSpLocks/>
          </p:cNvGrpSpPr>
          <p:nvPr/>
        </p:nvGrpSpPr>
        <p:grpSpPr bwMode="auto">
          <a:xfrm flipH="1">
            <a:off x="8211175" y="4863537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81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1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1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1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93" name="Group 39"/>
          <p:cNvGrpSpPr>
            <a:grpSpLocks/>
          </p:cNvGrpSpPr>
          <p:nvPr/>
        </p:nvGrpSpPr>
        <p:grpSpPr bwMode="auto">
          <a:xfrm flipH="1">
            <a:off x="8100562" y="4615071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82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2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2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2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03" name="Group 39"/>
          <p:cNvGrpSpPr>
            <a:grpSpLocks/>
          </p:cNvGrpSpPr>
          <p:nvPr/>
        </p:nvGrpSpPr>
        <p:grpSpPr bwMode="auto">
          <a:xfrm flipH="1">
            <a:off x="6797971" y="4557806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83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3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3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3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3" name="Group 39"/>
          <p:cNvGrpSpPr>
            <a:grpSpLocks/>
          </p:cNvGrpSpPr>
          <p:nvPr/>
        </p:nvGrpSpPr>
        <p:grpSpPr bwMode="auto">
          <a:xfrm flipH="1">
            <a:off x="5626519" y="5005215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84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4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4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4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4" name="Group 39"/>
          <p:cNvGrpSpPr>
            <a:grpSpLocks/>
          </p:cNvGrpSpPr>
          <p:nvPr/>
        </p:nvGrpSpPr>
        <p:grpSpPr bwMode="auto">
          <a:xfrm rot="179943">
            <a:off x="4795408" y="4854013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85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5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5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5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6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6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6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6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6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5" name="Group 39"/>
          <p:cNvGrpSpPr>
            <a:grpSpLocks/>
          </p:cNvGrpSpPr>
          <p:nvPr/>
        </p:nvGrpSpPr>
        <p:grpSpPr bwMode="auto">
          <a:xfrm rot="179943">
            <a:off x="5081510" y="4948397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86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6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6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6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7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7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7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7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7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6" name="Group 39"/>
          <p:cNvGrpSpPr>
            <a:grpSpLocks/>
          </p:cNvGrpSpPr>
          <p:nvPr/>
        </p:nvGrpSpPr>
        <p:grpSpPr bwMode="auto">
          <a:xfrm rot="179943">
            <a:off x="4872071" y="5100801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87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7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7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7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8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7" name="Group 39"/>
          <p:cNvGrpSpPr>
            <a:grpSpLocks/>
          </p:cNvGrpSpPr>
          <p:nvPr/>
        </p:nvGrpSpPr>
        <p:grpSpPr bwMode="auto">
          <a:xfrm rot="179943">
            <a:off x="5424547" y="5176773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88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8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8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8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8" name="Group 39"/>
          <p:cNvGrpSpPr>
            <a:grpSpLocks/>
          </p:cNvGrpSpPr>
          <p:nvPr/>
        </p:nvGrpSpPr>
        <p:grpSpPr bwMode="auto">
          <a:xfrm rot="179943">
            <a:off x="5570794" y="4819505"/>
            <a:ext cx="96529" cy="97675"/>
            <a:chOff x="6054" y="952"/>
            <a:chExt cx="1209" cy="563"/>
          </a:xfrm>
          <a:solidFill>
            <a:schemeClr val="tx1"/>
          </a:solidFill>
        </p:grpSpPr>
        <p:sp>
          <p:nvSpPr>
            <p:cNvPr id="89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9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9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89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19" name="Group 39"/>
          <p:cNvGrpSpPr>
            <a:grpSpLocks/>
          </p:cNvGrpSpPr>
          <p:nvPr/>
        </p:nvGrpSpPr>
        <p:grpSpPr bwMode="auto">
          <a:xfrm flipH="1">
            <a:off x="4659725" y="5064080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0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0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0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0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0" name="Group 39"/>
          <p:cNvGrpSpPr>
            <a:grpSpLocks/>
          </p:cNvGrpSpPr>
          <p:nvPr/>
        </p:nvGrpSpPr>
        <p:grpSpPr bwMode="auto">
          <a:xfrm rot="20940679" flipH="1">
            <a:off x="5121034" y="5253114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1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1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1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1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1" name="Group 39"/>
          <p:cNvGrpSpPr>
            <a:grpSpLocks/>
          </p:cNvGrpSpPr>
          <p:nvPr/>
        </p:nvGrpSpPr>
        <p:grpSpPr bwMode="auto">
          <a:xfrm rot="1170100" flipH="1">
            <a:off x="4949475" y="4954410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2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2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2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2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3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3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3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3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3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2" name="Group 39"/>
          <p:cNvGrpSpPr>
            <a:grpSpLocks/>
          </p:cNvGrpSpPr>
          <p:nvPr/>
        </p:nvGrpSpPr>
        <p:grpSpPr bwMode="auto">
          <a:xfrm flipH="1">
            <a:off x="5278444" y="4854478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3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3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3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3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4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4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4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4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4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3" name="Group 39"/>
          <p:cNvGrpSpPr>
            <a:grpSpLocks/>
          </p:cNvGrpSpPr>
          <p:nvPr/>
        </p:nvGrpSpPr>
        <p:grpSpPr bwMode="auto">
          <a:xfrm flipH="1">
            <a:off x="5516206" y="4863538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4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4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4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4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5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5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5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5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5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" name="Group 39"/>
          <p:cNvGrpSpPr>
            <a:grpSpLocks/>
          </p:cNvGrpSpPr>
          <p:nvPr/>
        </p:nvGrpSpPr>
        <p:grpSpPr bwMode="auto">
          <a:xfrm rot="1963456" flipH="1">
            <a:off x="6026037" y="3825775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95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5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5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5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6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6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6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6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6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43" name="Group 39"/>
          <p:cNvGrpSpPr>
            <a:grpSpLocks/>
          </p:cNvGrpSpPr>
          <p:nvPr/>
        </p:nvGrpSpPr>
        <p:grpSpPr bwMode="auto">
          <a:xfrm>
            <a:off x="3251289" y="4515895"/>
            <a:ext cx="95938" cy="66815"/>
            <a:chOff x="6054" y="952"/>
            <a:chExt cx="1209" cy="563"/>
          </a:xfrm>
          <a:solidFill>
            <a:schemeClr val="tx1"/>
          </a:solidFill>
        </p:grpSpPr>
        <p:sp>
          <p:nvSpPr>
            <p:cNvPr id="97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7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7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7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53" name="Group 39"/>
          <p:cNvGrpSpPr>
            <a:grpSpLocks/>
          </p:cNvGrpSpPr>
          <p:nvPr/>
        </p:nvGrpSpPr>
        <p:grpSpPr bwMode="auto">
          <a:xfrm flipH="1">
            <a:off x="4257345" y="4883896"/>
            <a:ext cx="102837" cy="78917"/>
            <a:chOff x="6054" y="952"/>
            <a:chExt cx="1209" cy="563"/>
          </a:xfrm>
          <a:solidFill>
            <a:srgbClr val="FFFF00"/>
          </a:solidFill>
        </p:grpSpPr>
        <p:sp>
          <p:nvSpPr>
            <p:cNvPr id="98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8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8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8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3" name="Group 39"/>
          <p:cNvGrpSpPr>
            <a:grpSpLocks/>
          </p:cNvGrpSpPr>
          <p:nvPr/>
        </p:nvGrpSpPr>
        <p:grpSpPr bwMode="auto">
          <a:xfrm flipH="1">
            <a:off x="3832077" y="4595653"/>
            <a:ext cx="93293" cy="86531"/>
            <a:chOff x="6054" y="952"/>
            <a:chExt cx="1209" cy="563"/>
          </a:xfrm>
          <a:solidFill>
            <a:schemeClr val="tx1"/>
          </a:solidFill>
        </p:grpSpPr>
        <p:sp>
          <p:nvSpPr>
            <p:cNvPr id="99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9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9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99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0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4" name="Group 39"/>
          <p:cNvGrpSpPr>
            <a:grpSpLocks/>
          </p:cNvGrpSpPr>
          <p:nvPr/>
        </p:nvGrpSpPr>
        <p:grpSpPr bwMode="auto">
          <a:xfrm flipH="1">
            <a:off x="5413876" y="5207626"/>
            <a:ext cx="148623" cy="107985"/>
            <a:chOff x="6054" y="952"/>
            <a:chExt cx="1209" cy="563"/>
          </a:xfrm>
          <a:solidFill>
            <a:srgbClr val="FFFF00"/>
          </a:solidFill>
        </p:grpSpPr>
        <p:sp>
          <p:nvSpPr>
            <p:cNvPr id="100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0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0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0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1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5" name="Group 39"/>
          <p:cNvGrpSpPr>
            <a:grpSpLocks/>
          </p:cNvGrpSpPr>
          <p:nvPr/>
        </p:nvGrpSpPr>
        <p:grpSpPr bwMode="auto">
          <a:xfrm flipH="1">
            <a:off x="7489669" y="3429006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01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1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1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1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2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6" name="Group 39"/>
          <p:cNvGrpSpPr>
            <a:grpSpLocks/>
          </p:cNvGrpSpPr>
          <p:nvPr/>
        </p:nvGrpSpPr>
        <p:grpSpPr bwMode="auto">
          <a:xfrm flipH="1">
            <a:off x="6982549" y="4322382"/>
            <a:ext cx="84436" cy="85569"/>
            <a:chOff x="6054" y="952"/>
            <a:chExt cx="1209" cy="563"/>
          </a:xfrm>
          <a:solidFill>
            <a:schemeClr val="tx1"/>
          </a:solidFill>
        </p:grpSpPr>
        <p:sp>
          <p:nvSpPr>
            <p:cNvPr id="102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2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2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2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7" name="Group 39"/>
          <p:cNvGrpSpPr>
            <a:grpSpLocks/>
          </p:cNvGrpSpPr>
          <p:nvPr/>
        </p:nvGrpSpPr>
        <p:grpSpPr bwMode="auto">
          <a:xfrm rot="18121991">
            <a:off x="1158865" y="2885347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103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3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3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3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8" name="Group 39"/>
          <p:cNvGrpSpPr>
            <a:grpSpLocks/>
          </p:cNvGrpSpPr>
          <p:nvPr/>
        </p:nvGrpSpPr>
        <p:grpSpPr bwMode="auto">
          <a:xfrm flipH="1">
            <a:off x="2206469" y="3200401"/>
            <a:ext cx="140538" cy="152915"/>
            <a:chOff x="6054" y="952"/>
            <a:chExt cx="1209" cy="563"/>
          </a:xfrm>
          <a:solidFill>
            <a:schemeClr val="tx1"/>
          </a:solidFill>
        </p:grpSpPr>
        <p:sp>
          <p:nvSpPr>
            <p:cNvPr id="104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4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4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4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69" name="Group 39"/>
          <p:cNvGrpSpPr>
            <a:grpSpLocks/>
          </p:cNvGrpSpPr>
          <p:nvPr/>
        </p:nvGrpSpPr>
        <p:grpSpPr bwMode="auto">
          <a:xfrm flipH="1">
            <a:off x="631669" y="2057401"/>
            <a:ext cx="140538" cy="152915"/>
            <a:chOff x="6054" y="952"/>
            <a:chExt cx="1209" cy="563"/>
          </a:xfrm>
          <a:solidFill>
            <a:schemeClr val="tx1"/>
          </a:solidFill>
        </p:grpSpPr>
        <p:sp>
          <p:nvSpPr>
            <p:cNvPr id="105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5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5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5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70" name="Group 39"/>
          <p:cNvGrpSpPr>
            <a:grpSpLocks/>
          </p:cNvGrpSpPr>
          <p:nvPr/>
        </p:nvGrpSpPr>
        <p:grpSpPr bwMode="auto">
          <a:xfrm flipH="1">
            <a:off x="2948159" y="3200400"/>
            <a:ext cx="172509" cy="141493"/>
            <a:chOff x="6054" y="952"/>
            <a:chExt cx="1209" cy="563"/>
          </a:xfrm>
          <a:solidFill>
            <a:srgbClr val="FFFF00"/>
          </a:solidFill>
        </p:grpSpPr>
        <p:sp>
          <p:nvSpPr>
            <p:cNvPr id="106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6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6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6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71" name="Group 39"/>
          <p:cNvGrpSpPr>
            <a:grpSpLocks/>
          </p:cNvGrpSpPr>
          <p:nvPr/>
        </p:nvGrpSpPr>
        <p:grpSpPr bwMode="auto">
          <a:xfrm rot="582803">
            <a:off x="4413409" y="2537379"/>
            <a:ext cx="131590" cy="71407"/>
            <a:chOff x="6054" y="952"/>
            <a:chExt cx="1209" cy="563"/>
          </a:xfrm>
          <a:solidFill>
            <a:schemeClr val="tx1"/>
          </a:solidFill>
        </p:grpSpPr>
        <p:sp>
          <p:nvSpPr>
            <p:cNvPr id="108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8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8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8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72" name="Group 39"/>
          <p:cNvGrpSpPr>
            <a:grpSpLocks/>
          </p:cNvGrpSpPr>
          <p:nvPr/>
        </p:nvGrpSpPr>
        <p:grpSpPr bwMode="auto">
          <a:xfrm flipH="1">
            <a:off x="2250923" y="3676644"/>
            <a:ext cx="172509" cy="141493"/>
            <a:chOff x="6054" y="952"/>
            <a:chExt cx="1209" cy="563"/>
          </a:xfrm>
          <a:solidFill>
            <a:srgbClr val="FFFF00"/>
          </a:solidFill>
        </p:grpSpPr>
        <p:sp>
          <p:nvSpPr>
            <p:cNvPr id="110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0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0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0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1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73" name="Group 39"/>
          <p:cNvGrpSpPr>
            <a:grpSpLocks/>
          </p:cNvGrpSpPr>
          <p:nvPr/>
        </p:nvGrpSpPr>
        <p:grpSpPr bwMode="auto">
          <a:xfrm flipH="1">
            <a:off x="5965669" y="2438406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16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17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18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19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0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1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2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3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24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125" name="Freeform 1124"/>
          <p:cNvSpPr/>
          <p:nvPr/>
        </p:nvSpPr>
        <p:spPr>
          <a:xfrm>
            <a:off x="7851619" y="3559174"/>
            <a:ext cx="171450" cy="84139"/>
          </a:xfrm>
          <a:custGeom>
            <a:avLst/>
            <a:gdLst>
              <a:gd name="connsiteX0" fmla="*/ 171450 w 171450"/>
              <a:gd name="connsiteY0" fmla="*/ 84138 h 84138"/>
              <a:gd name="connsiteX1" fmla="*/ 80963 w 171450"/>
              <a:gd name="connsiteY1" fmla="*/ 12700 h 84138"/>
              <a:gd name="connsiteX2" fmla="*/ 0 w 171450"/>
              <a:gd name="connsiteY2" fmla="*/ 7938 h 8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" h="84138">
                <a:moveTo>
                  <a:pt x="171450" y="84138"/>
                </a:moveTo>
                <a:cubicBezTo>
                  <a:pt x="140494" y="54769"/>
                  <a:pt x="109538" y="25400"/>
                  <a:pt x="80963" y="12700"/>
                </a:cubicBezTo>
                <a:cubicBezTo>
                  <a:pt x="52388" y="0"/>
                  <a:pt x="26194" y="3969"/>
                  <a:pt x="0" y="793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Freeform 1125"/>
          <p:cNvSpPr/>
          <p:nvPr/>
        </p:nvSpPr>
        <p:spPr>
          <a:xfrm>
            <a:off x="7856392" y="3571882"/>
            <a:ext cx="25399" cy="195263"/>
          </a:xfrm>
          <a:custGeom>
            <a:avLst/>
            <a:gdLst>
              <a:gd name="connsiteX0" fmla="*/ 0 w 25399"/>
              <a:gd name="connsiteY0" fmla="*/ 0 h 195263"/>
              <a:gd name="connsiteX1" fmla="*/ 23812 w 25399"/>
              <a:gd name="connsiteY1" fmla="*/ 100013 h 195263"/>
              <a:gd name="connsiteX2" fmla="*/ 9525 w 25399"/>
              <a:gd name="connsiteY2" fmla="*/ 195263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99" h="195263">
                <a:moveTo>
                  <a:pt x="0" y="0"/>
                </a:moveTo>
                <a:cubicBezTo>
                  <a:pt x="11112" y="33734"/>
                  <a:pt x="22225" y="67469"/>
                  <a:pt x="23812" y="100013"/>
                </a:cubicBezTo>
                <a:cubicBezTo>
                  <a:pt x="25399" y="132557"/>
                  <a:pt x="17462" y="163910"/>
                  <a:pt x="9525" y="19526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Freeform 1126"/>
          <p:cNvSpPr/>
          <p:nvPr/>
        </p:nvSpPr>
        <p:spPr>
          <a:xfrm>
            <a:off x="7815111" y="3771906"/>
            <a:ext cx="84137" cy="180183"/>
          </a:xfrm>
          <a:custGeom>
            <a:avLst/>
            <a:gdLst>
              <a:gd name="connsiteX0" fmla="*/ 46037 w 84137"/>
              <a:gd name="connsiteY0" fmla="*/ 0 h 180182"/>
              <a:gd name="connsiteX1" fmla="*/ 3175 w 84137"/>
              <a:gd name="connsiteY1" fmla="*/ 42863 h 180182"/>
              <a:gd name="connsiteX2" fmla="*/ 26987 w 84137"/>
              <a:gd name="connsiteY2" fmla="*/ 95250 h 180182"/>
              <a:gd name="connsiteX3" fmla="*/ 26987 w 84137"/>
              <a:gd name="connsiteY3" fmla="*/ 166688 h 180182"/>
              <a:gd name="connsiteX4" fmla="*/ 84137 w 84137"/>
              <a:gd name="connsiteY4" fmla="*/ 176213 h 18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" h="180182">
                <a:moveTo>
                  <a:pt x="46037" y="0"/>
                </a:moveTo>
                <a:cubicBezTo>
                  <a:pt x="26193" y="13494"/>
                  <a:pt x="6350" y="26988"/>
                  <a:pt x="3175" y="42863"/>
                </a:cubicBezTo>
                <a:cubicBezTo>
                  <a:pt x="0" y="58738"/>
                  <a:pt x="23018" y="74613"/>
                  <a:pt x="26987" y="95250"/>
                </a:cubicBezTo>
                <a:cubicBezTo>
                  <a:pt x="30956" y="115887"/>
                  <a:pt x="17462" y="153194"/>
                  <a:pt x="26987" y="166688"/>
                </a:cubicBezTo>
                <a:cubicBezTo>
                  <a:pt x="36512" y="180182"/>
                  <a:pt x="60324" y="178197"/>
                  <a:pt x="84137" y="1762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3" name="Group 39"/>
          <p:cNvGrpSpPr>
            <a:grpSpLocks/>
          </p:cNvGrpSpPr>
          <p:nvPr/>
        </p:nvGrpSpPr>
        <p:grpSpPr bwMode="auto">
          <a:xfrm flipH="1">
            <a:off x="7642069" y="3581404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29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30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31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32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3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4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5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6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37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12" name="Group 39"/>
          <p:cNvGrpSpPr>
            <a:grpSpLocks/>
          </p:cNvGrpSpPr>
          <p:nvPr/>
        </p:nvGrpSpPr>
        <p:grpSpPr bwMode="auto">
          <a:xfrm flipH="1">
            <a:off x="7956395" y="3576643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39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40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41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42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43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44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45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46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47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13" name="Group 39"/>
          <p:cNvGrpSpPr>
            <a:grpSpLocks/>
          </p:cNvGrpSpPr>
          <p:nvPr/>
        </p:nvGrpSpPr>
        <p:grpSpPr bwMode="auto">
          <a:xfrm flipH="1">
            <a:off x="5889469" y="4767273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49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50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51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52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53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54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55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56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57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14" name="Group 39"/>
          <p:cNvGrpSpPr>
            <a:grpSpLocks/>
          </p:cNvGrpSpPr>
          <p:nvPr/>
        </p:nvGrpSpPr>
        <p:grpSpPr bwMode="auto">
          <a:xfrm flipH="1">
            <a:off x="6168064" y="4838702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80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81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82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83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84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85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86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87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88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16" name="Group 39"/>
          <p:cNvGrpSpPr>
            <a:grpSpLocks/>
          </p:cNvGrpSpPr>
          <p:nvPr/>
        </p:nvGrpSpPr>
        <p:grpSpPr bwMode="auto">
          <a:xfrm flipH="1">
            <a:off x="5665351" y="4948518"/>
            <a:ext cx="116694" cy="100191"/>
            <a:chOff x="6054" y="952"/>
            <a:chExt cx="1209" cy="563"/>
          </a:xfrm>
          <a:solidFill>
            <a:schemeClr val="tx1"/>
          </a:solidFill>
        </p:grpSpPr>
        <p:sp>
          <p:nvSpPr>
            <p:cNvPr id="1190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91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92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193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94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95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96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97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98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966" name="TextBox 965"/>
          <p:cNvSpPr txBox="1"/>
          <p:nvPr/>
        </p:nvSpPr>
        <p:spPr>
          <a:xfrm>
            <a:off x="266700" y="1479376"/>
            <a:ext cx="1943100" cy="646323"/>
          </a:xfrm>
          <a:prstGeom prst="rect">
            <a:avLst/>
          </a:prstGeom>
          <a:solidFill>
            <a:srgbClr val="C00000"/>
          </a:solidFill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No Ferry lane</a:t>
            </a:r>
            <a:r>
              <a:rPr lang="id-ID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278 :</a:t>
            </a:r>
          </a:p>
          <a:p>
            <a:pPr marL="342866" indent="-342866">
              <a:buFont typeface="+mj-lt"/>
              <a:buAutoNum type="arabicPeriod"/>
            </a:pPr>
            <a:r>
              <a:rPr lang="id-ID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55 </a:t>
            </a:r>
            <a:r>
              <a:rPr lang="en-US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Commercial</a:t>
            </a:r>
            <a:endParaRPr lang="id-ID" sz="1200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342866" indent="-342866">
              <a:buFont typeface="+mj-lt"/>
              <a:buAutoNum type="arabicPeriod"/>
            </a:pPr>
            <a:r>
              <a:rPr lang="id-ID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223 </a:t>
            </a:r>
            <a:r>
              <a:rPr lang="en-US" sz="12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Pioneer</a:t>
            </a:r>
            <a:endParaRPr lang="id-ID" sz="1200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10" y="1492072"/>
            <a:ext cx="860269" cy="825500"/>
          </a:xfrm>
          <a:prstGeom prst="rect">
            <a:avLst/>
          </a:prstGeom>
        </p:spPr>
      </p:pic>
      <p:sp>
        <p:nvSpPr>
          <p:cNvPr id="969" name="TextBox 968"/>
          <p:cNvSpPr txBox="1"/>
          <p:nvPr/>
        </p:nvSpPr>
        <p:spPr>
          <a:xfrm>
            <a:off x="6460969" y="1498421"/>
            <a:ext cx="2392772" cy="3077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   446 Ferry Ports</a:t>
            </a:r>
          </a:p>
        </p:txBody>
      </p:sp>
      <p:pic>
        <p:nvPicPr>
          <p:cNvPr id="970" name="Picture 96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2" y="1479370"/>
            <a:ext cx="1464613" cy="838200"/>
          </a:xfrm>
          <a:prstGeom prst="rect">
            <a:avLst/>
          </a:prstGeom>
        </p:spPr>
      </p:pic>
      <p:sp>
        <p:nvSpPr>
          <p:cNvPr id="971" name="TextBox 970"/>
          <p:cNvSpPr txBox="1"/>
          <p:nvPr/>
        </p:nvSpPr>
        <p:spPr>
          <a:xfrm>
            <a:off x="3657600" y="1973874"/>
            <a:ext cx="1905000" cy="584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289</a:t>
            </a: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algun Gothic" pitchFamily="34" charset="-127"/>
                <a:ea typeface="Malgun Gothic" pitchFamily="34" charset="-127"/>
              </a:rPr>
              <a:t> unit</a:t>
            </a: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 Commercial</a:t>
            </a:r>
          </a:p>
        </p:txBody>
      </p:sp>
      <p:sp>
        <p:nvSpPr>
          <p:cNvPr id="972" name="TextBox 971"/>
          <p:cNvSpPr txBox="1"/>
          <p:nvPr/>
        </p:nvSpPr>
        <p:spPr>
          <a:xfrm>
            <a:off x="3667529" y="1592874"/>
            <a:ext cx="1818879" cy="3385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91</a:t>
            </a:r>
            <a:r>
              <a:rPr lang="en-US" sz="1600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 unit</a:t>
            </a:r>
            <a:r>
              <a:rPr lang="en-US" sz="1600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 Pioneer</a:t>
            </a:r>
          </a:p>
        </p:txBody>
      </p:sp>
      <p:sp>
        <p:nvSpPr>
          <p:cNvPr id="973" name="TextBox 972"/>
          <p:cNvSpPr txBox="1"/>
          <p:nvPr/>
        </p:nvSpPr>
        <p:spPr>
          <a:xfrm>
            <a:off x="1809752" y="2050870"/>
            <a:ext cx="2280745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380 Unit vessels</a:t>
            </a:r>
          </a:p>
        </p:txBody>
      </p:sp>
      <p:grpSp>
        <p:nvGrpSpPr>
          <p:cNvPr id="13317" name="Group 39"/>
          <p:cNvGrpSpPr>
            <a:grpSpLocks/>
          </p:cNvGrpSpPr>
          <p:nvPr/>
        </p:nvGrpSpPr>
        <p:grpSpPr bwMode="auto">
          <a:xfrm>
            <a:off x="6786291" y="5722621"/>
            <a:ext cx="212725" cy="103187"/>
            <a:chOff x="6054" y="952"/>
            <a:chExt cx="1209" cy="563"/>
          </a:xfrm>
          <a:solidFill>
            <a:srgbClr val="FFFF00"/>
          </a:solidFill>
        </p:grpSpPr>
        <p:sp>
          <p:nvSpPr>
            <p:cNvPr id="1075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76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77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78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9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0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1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2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3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3318" name="Group 39"/>
          <p:cNvGrpSpPr>
            <a:grpSpLocks/>
          </p:cNvGrpSpPr>
          <p:nvPr/>
        </p:nvGrpSpPr>
        <p:grpSpPr bwMode="auto">
          <a:xfrm>
            <a:off x="6784329" y="5499437"/>
            <a:ext cx="212725" cy="103187"/>
            <a:chOff x="6054" y="952"/>
            <a:chExt cx="1209" cy="563"/>
          </a:xfrm>
          <a:solidFill>
            <a:schemeClr val="tx1"/>
          </a:solidFill>
        </p:grpSpPr>
        <p:sp>
          <p:nvSpPr>
            <p:cNvPr id="1095" name="AutoShape 40"/>
            <p:cNvSpPr>
              <a:spLocks/>
            </p:cNvSpPr>
            <p:nvPr/>
          </p:nvSpPr>
          <p:spPr bwMode="auto">
            <a:xfrm rot="5400000">
              <a:off x="6587" y="838"/>
              <a:ext cx="144" cy="1209"/>
            </a:xfrm>
            <a:prstGeom prst="rightBracket">
              <a:avLst>
                <a:gd name="adj" fmla="val 69965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96" name="AutoShape 41"/>
            <p:cNvCxnSpPr>
              <a:cxnSpLocks noChangeShapeType="1"/>
            </p:cNvCxnSpPr>
            <p:nvPr/>
          </p:nvCxnSpPr>
          <p:spPr bwMode="auto">
            <a:xfrm>
              <a:off x="6054" y="1371"/>
              <a:ext cx="1209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97" name="AutoShape 42"/>
            <p:cNvSpPr>
              <a:spLocks noChangeArrowheads="1"/>
            </p:cNvSpPr>
            <p:nvPr/>
          </p:nvSpPr>
          <p:spPr bwMode="auto">
            <a:xfrm>
              <a:off x="6241" y="1230"/>
              <a:ext cx="539" cy="143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cxnSp>
          <p:nvCxnSpPr>
            <p:cNvPr id="1098" name="AutoShape 43"/>
            <p:cNvCxnSpPr>
              <a:cxnSpLocks noChangeShapeType="1"/>
            </p:cNvCxnSpPr>
            <p:nvPr/>
          </p:nvCxnSpPr>
          <p:spPr bwMode="auto">
            <a:xfrm flipV="1">
              <a:off x="6780" y="1027"/>
              <a:ext cx="82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99" name="AutoShape 44"/>
            <p:cNvCxnSpPr>
              <a:cxnSpLocks noChangeShapeType="1"/>
            </p:cNvCxnSpPr>
            <p:nvPr/>
          </p:nvCxnSpPr>
          <p:spPr bwMode="auto">
            <a:xfrm>
              <a:off x="6862" y="1027"/>
              <a:ext cx="100" cy="0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00" name="AutoShape 45"/>
            <p:cNvCxnSpPr>
              <a:cxnSpLocks noChangeShapeType="1"/>
            </p:cNvCxnSpPr>
            <p:nvPr/>
          </p:nvCxnSpPr>
          <p:spPr bwMode="auto">
            <a:xfrm>
              <a:off x="6962" y="1027"/>
              <a:ext cx="0" cy="203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01" name="AutoShape 46"/>
            <p:cNvCxnSpPr>
              <a:cxnSpLocks noChangeShapeType="1"/>
            </p:cNvCxnSpPr>
            <p:nvPr/>
          </p:nvCxnSpPr>
          <p:spPr bwMode="auto">
            <a:xfrm>
              <a:off x="6962" y="1230"/>
              <a:ext cx="238" cy="72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02" name="AutoShape 47"/>
            <p:cNvCxnSpPr>
              <a:cxnSpLocks noChangeShapeType="1"/>
            </p:cNvCxnSpPr>
            <p:nvPr/>
          </p:nvCxnSpPr>
          <p:spPr bwMode="auto">
            <a:xfrm>
              <a:off x="7200" y="1302"/>
              <a:ext cx="63" cy="69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103" name="AutoShape 48"/>
            <p:cNvCxnSpPr>
              <a:cxnSpLocks noChangeShapeType="1"/>
            </p:cNvCxnSpPr>
            <p:nvPr/>
          </p:nvCxnSpPr>
          <p:spPr bwMode="auto">
            <a:xfrm>
              <a:off x="6361" y="952"/>
              <a:ext cx="13" cy="278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104" name="TextBox 1103"/>
          <p:cNvSpPr txBox="1"/>
          <p:nvPr/>
        </p:nvSpPr>
        <p:spPr>
          <a:xfrm>
            <a:off x="6934200" y="5486400"/>
            <a:ext cx="1371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>
                <a:latin typeface="Malgun Gothic" pitchFamily="34" charset="-127"/>
                <a:ea typeface="Malgun Gothic" pitchFamily="34" charset="-127"/>
              </a:rPr>
              <a:t>Kapal penyeberagan perintis</a:t>
            </a:r>
          </a:p>
        </p:txBody>
      </p:sp>
      <p:sp>
        <p:nvSpPr>
          <p:cNvPr id="1158" name="TextBox 1157"/>
          <p:cNvSpPr txBox="1"/>
          <p:nvPr/>
        </p:nvSpPr>
        <p:spPr>
          <a:xfrm>
            <a:off x="6953532" y="5710518"/>
            <a:ext cx="14489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>
                <a:latin typeface="Malgun Gothic" pitchFamily="34" charset="-127"/>
                <a:ea typeface="Malgun Gothic" pitchFamily="34" charset="-127"/>
              </a:rPr>
              <a:t>Kapal penyeberangan komersil</a:t>
            </a:r>
          </a:p>
        </p:txBody>
      </p:sp>
      <p:pic>
        <p:nvPicPr>
          <p:cNvPr id="193" name="Picture 192">
            <a:extLst>
              <a:ext uri="{FF2B5EF4-FFF2-40B4-BE49-F238E27FC236}">
                <a16:creationId xmlns="" xmlns:a16="http://schemas.microsoft.com/office/drawing/2014/main" id="{9D88DE90-FC5C-44C4-9DEF-EBC57C504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131645"/>
            <a:ext cx="4406121" cy="1599549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="" xmlns:a16="http://schemas.microsoft.com/office/drawing/2014/main" id="{06D4DEDA-2F5F-4A89-9FC1-6ACCFD5D8BB1}"/>
              </a:ext>
            </a:extLst>
          </p:cNvPr>
          <p:cNvSpPr txBox="1"/>
          <p:nvPr/>
        </p:nvSpPr>
        <p:spPr>
          <a:xfrm>
            <a:off x="457199" y="6505495"/>
            <a:ext cx="600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Information from National Transportation Safety Commission</a:t>
            </a:r>
          </a:p>
        </p:txBody>
      </p:sp>
    </p:spTree>
    <p:extLst>
      <p:ext uri="{BB962C8B-B14F-4D97-AF65-F5344CB8AC3E}">
        <p14:creationId xmlns:p14="http://schemas.microsoft.com/office/powerpoint/2010/main" val="40158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4062 -0.03588 L -1.66667E-6 -7.40741E-7 Z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04236 -0.01644 L 2.22222E-6 1.48148E-6 Z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0816 0.04676 L -3.33333E-6 -1.85185E-6 Z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2.59259E-6 L 0.00833 0.04259 L 0.00833 2.59259E-6 Z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2963E-6 L -0.0132 0.03126 L 1.38889E-6 6.2963E-6 Z " pathEditMode="relative" ptsTypes="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996 L -0.02413 0.0213 L 0.00034 0.00996 Z " pathEditMode="relative" ptsTypes="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98982E-6 L -0.01458 -0.00463 L -8.33333E-7 -1.98982E-6 Z " pathEditMode="relative" ptsTypes="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98982E-6 L -0.01458 -0.00463 L -8.33333E-7 -1.98982E-6 Z " pathEditMode="relative" ptsTypes="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05764 -0.06412 L -2.22222E-6 1.85185E-6 Z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-3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3452E-7 L -0.05539 0.02013 L 4.72222E-6 1.43452E-7 Z " pathEditMode="relative" ptsTypes="A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879 L -0.02188 0.01804 L -0.00174 0.00879 Z " pathEditMode="relative" ptsTypes="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879 L -0.02188 0.01804 L -0.00174 0.00879 Z " pathEditMode="relative" ptsTypes="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2118 0.01574 L -5.55556E-7 -1.48148E-6 Z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17908E-6 L -0.00886 0.02452 L 2.5E-6 3.17908E-6 Z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1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486 L 0.00295 0.04514 L 0.00295 -0.00486 Z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6.15456E-7 L -0.01093 -0.0162 L 6.11111E-6 -6.15456E-7 Z " pathEditMode="relative" ptsTypes="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283 -0.01087 L 4.72222E-6 -4.81481E-6 Z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-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5.55556E-6 L -0.01858 -0.00069 L -6.38889E-6 5.55556E-6 Z " pathEditMode="relative" ptsTypes="A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0625 L -0.00104 0.02939 L 0.00712 -0.00625 Z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78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03073 0.03333 L 2.77778E-7 1.11111E-6 Z " pathEditMode="relative" ptsTypes="A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-0.06511 -0.02847 L 5.55556E-7 -3.7037E-6 Z " pathEditMode="relative" ptsTypes="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06615 0.00833 L 0.08438 -0.05278 L 0.08438 -0.09167 L 0.0849 -0.05139 L 0.0651 0.00833 L 5.55556E-7 -1.11111E-6 Z " pathEditMode="relative" ptsTypes="AA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5.18519E-6 L 0.03021 -0.06249 L 0.03542 -0.08958 L 0.02865 -0.11527 L 0.03698 -0.08749 L 0.03021 -0.06527 L -5.55556E-7 5.18519E-6 Z " pathEditMode="relative" ptsTypes="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02605 -0.05764 L 0.02292 -0.0743 L -0.00052 -0.06597 L 0.02448 -0.07361 L 0.02761 -0.05903 L -4.16667E-6 2.59259E-6 Z " pathEditMode="relative" ptsTypes="AAAAA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-0.01354 -0.00139 L 3.61111E-6 -1.85185E-6 Z " pathEditMode="relative" ptsTypes="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1614 -0.00695 L 1.38889E-6 3.33333E-6 Z " pathEditMode="relative" ptsTypes="A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01406 -0.00278 L -2.22222E-6 -2.59259E-6 Z " pathEditMode="relative" ptsTypes="A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02865 0.0375 L 2.77778E-7 2.59259E-6 Z " pathEditMode="relative" ptsTypes="A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00521 -0.01389 L 0.0276 -0.03681 L 0.00312 -0.01042 L -1.38889E-6 3.7037E-6 Z " pathEditMode="relative" ptsTypes="AAA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00364 0.01042 L -0.00104 0.02362 L -0.01302 0.04028 L -0.00104 0.02362 L -0.00364 0.00764 L -5.55556E-7 -7.40741E-7 Z " pathEditMode="relative" ptsTypes="AAAAAAA">
                                      <p:cBhvr>
                                        <p:cTn id="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77778E-6 L 0.01458 0.00902 L 0.01094 0.02569 L 0.03177 0.03333 L 0.01042 0.02569 L 0.0151 0.00902 L -1.94444E-6 -7.77778E-6 Z " pathEditMode="relative" ptsTypes="AAAAA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02813 -0.00278 L -0.00364 0.00139 " pathEditMode="relative" ptsTypes="A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0938 0.00139 L 0.02292 -0.00695 L 0.02761 -0.0132 L 0.03177 -0.01598 L 0.03438 -0.03125 L 0.02917 -0.0375 L 0.02761 -0.05903 L 0.025 -0.07292 L 0.02969 -0.04792 L 0.02917 -0.03542 L 0.03542 -0.02778 L 0.03229 -0.0125 L 0.02552 -0.0132 L 0.0099 0.00139 L 1.11111E-6 2.22222E-6 Z " pathEditMode="relative" ptsTypes="AAAAAAAAAAAAAAAA">
                                      <p:cBhvr>
                                        <p:cTn id="7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77778E-6 L -0.00729 -0.03056 L 0.01614 0.00485 L -0.00781 -0.03126 L -8.33333E-7 -7.77778E-6 Z " pathEditMode="relative" ptsTypes="AAAAA">
                                      <p:cBhvr>
                                        <p:cTn id="7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6.2963E-6 L 0.02499 0.00346 L 0.07655 0.00485 L 0.08801 0.00624 L 0.09166 0.02013 L 0.09739 0.04374 L 0.11197 0.05416 L 0.09739 0.04444 L 0.09062 0.02083 L 0.08645 0.00624 L 0.07395 0.00485 L -6.38889E-6 -6.2963E-6 Z " pathEditMode="relative" ptsTypes="AAAAAAAAAA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1.85185E-6 L 0.00834 -0.02639 L 0.02032 -0.03056 L 0.03178 -0.03958 L 0.03647 -0.05833 L 0.05313 -0.06528 L 0.03594 -0.05764 L 0.03074 -0.03681 L 0.01719 -0.02917 L 0.00678 -0.025 L 6.94444E-6 -1.85185E-6 Z " pathEditMode="relative" ptsTypes="AAAAAAAAAAA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4.81481E-6 L 0.01459 0.00208 L 0.02397 0.00763 L 0.05938 0.03333 L 0.06303 0.0125 L 0.05574 0.00763 L 0.06251 0.01319 L 0.05938 0.03402 L 0.05261 0.01666 L 0.05886 0.03402 L 0.01459 0.00208 L 7.22222E-6 4.81481E-6 Z " pathEditMode="relative" ptsTypes="AAAAAAAAAAAA">
                                      <p:cBhvr>
                                        <p:cTn id="7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3.7037E-7 L -0.0073 0.01458 L -0.00365 0.03264 L -0.00834 0.01319 L -5.27778E-6 -3.7037E-7 Z " pathEditMode="relative" ptsTypes="AAAAA">
                                      <p:cBhvr>
                                        <p:cTn id="8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0302 -0.06458 L 0.00209 -0.00347 L 0.05261 0.00278 L -3.61111E-6 -2.22222E-6 Z " pathEditMode="relative" ptsTypes="AAAAA"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01823 -0.00486 L -0.03021 -0.00486 L -0.03542 -0.01319 L -0.0276 -0.00347 L -0.0151 -0.00625 L -3.05556E-6 1.85185E-6 Z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7.40741E-6 L 0.01668 -0.03402 L 0.01303 -0.04166 L -0.00207 -0.05069 L 0.00782 -0.06249 L -0.00103 -0.04583 L 0.01355 -0.04166 L 0.01616 -0.03263 L 5.55556E-6 7.40741E-6 Z " pathEditMode="relative" ptsTypes="AAAAAAAAA">
                                      <p:cBhvr>
                                        <p:cTn id="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14815E-6 L 0.00521 0.02847 L 0.00625 0.05555 L 0.00729 0.04722 L 0.01458 0.0493 L 0.02396 0.06666 L 0.01302 0.04652 L 0.00469 0.04791 L 0.00625 0.05763 L 0.0026 0.01458 L 8.33333E-7 -8.14815E-6 Z " pathEditMode="relative" ptsTypes="AAAAAAAAAAA">
                                      <p:cBhvr>
                                        <p:cTn id="8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00313 0.01389 L 0.00416 0.01597 L -0.00052 0.02153 L 0.00885 0.06111 L 1.11111E-6 0.01945 L 0.00521 0.01459 L -0.00313 0.01181 L 1.11111E-6 1.85185E-6 Z " pathEditMode="relative" ptsTypes="AAAAAAAAA">
                                      <p:cBhvr>
                                        <p:cTn id="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2.59259E-6 L -0.02449 -0.00139 L -0.02761 -0.00972 L -0.02605 -0.01736 L -0.02292 -0.02639 L -0.03074 -0.03681 L -0.01459 -0.03472 L -0.03126 -0.0382 L -0.0224 -0.025 L -0.02709 -0.01042 L -0.02345 -0.00139 L -5.27778E-6 -2.59259E-6 Z " pathEditMode="relative" ptsTypes="AAAAAAAAAAAA">
                                      <p:cBhvr>
                                        <p:cTn id="9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01198 -0.01805 L 0.0099 -0.04722 L 0.01302 -0.01667 L 0.00417 1.48148E-6 L -0.01041 -0.00764 L -0.00781 -0.02222 L -0.00833 -0.00208 L 2.77778E-7 1.48148E-6 Z " pathEditMode="relative" ptsTypes="AAAAAAAAA">
                                      <p:cBhvr>
                                        <p:cTn id="9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7037E-7 L -0.04531 0.01319 L -0.04635 0.02431 L -0.04791 0.03889 L -0.04635 0.02083 L -0.04427 0.01319 L 6.66667E-6 3.7037E-7 Z " pathEditMode="relative" ptsTypes="AAAAA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02396 0.00833 L 0.0198 -0.00625 L 0.03282 -0.02084 L 0.03907 -0.025 L 0.03334 -0.03403 L 0.03855 -0.02361 L 0.01927 -0.00695 L 0.025 0.00625 L -3.61111E-6 3.33333E-6 Z " pathEditMode="relative" ptsTypes="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375 -0.07269 L -1.38889E-6 3.7037E-7 Z " pathEditMode="relative" ptsTypes="AAA">
                                      <p:cBhvr>
                                        <p:cTn id="10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2963E-6 L -0.00591 0.02825 L 8.33333E-7 6.2963E-6 Z " pathEditMode="relative" ptsTypes="AAA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382 -0.02223 L 0 -7.40741E-7 Z " pathEditMode="relative" ptsTypes="AAA">
                                      <p:cBhvr>
                                        <p:cTn id="10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0521 -0.02685 L 0.02743 -0.12037 L -0.00452 -0.02639 L 1.66667E-6 -7.40741E-7 Z " pathEditMode="relative" ptsTypes="AAA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7.40741E-7 L 0.00452 0.00046 L 5.27778E-6 -7.40741E-7 Z " pathEditMode="relative" ptsTypes="AAA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00625 0.00232 L -3.88889E-6 1.85185E-6 Z " pathEditMode="relative" ptsTypes="AAA">
                                      <p:cBhvr>
                                        <p:cTn id="11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25926E-6 L -0.00608 -0.04075 L -0.00226 -0.04653 L -0.00608 -0.03982 L 3.33333E-6 -9.25926E-6 Z " pathEditMode="relative" ptsTypes="AAAAA">
                                      <p:cBhvr>
                                        <p:cTn id="11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8519E-6 L 0.02882 0.02869 L 3.05556E-6 -5.18519E-6 Z " pathEditMode="relative" ptsTypes="AAA">
                                      <p:cBhvr>
                                        <p:cTn id="11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77778E-6 L 0.03524 0.0338 L -0.00208 0.00278 L -0.02101 0.02061 L 4.44444E-6 7.77778E-6 Z " pathEditMode="relative" ptsTypes="AAAAA">
                                      <p:cBhvr>
                                        <p:cTn id="11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L 0.01563 -0.04097 L 0.01095 -0.06458 L 0.01181 -0.0831 L 0.01355 -0.05555 L 0.01702 -0.03888 L 6.11111E-6 3.7037E-7 Z " pathEditMode="relative" ptsTypes="AAAAAAA">
                                      <p:cBhvr>
                                        <p:cTn id="11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18519E-6 L -0.01076 -0.03496 L -0.00972 -0.04144 L -0.00312 -0.03218 L 0.00903 -0.03334 L -0.00399 -0.0345 L -0.01233 -0.04283 L -3.61111E-6 -5.18519E-6 Z " pathEditMode="relative" ptsTypes="AAAAAAAA">
                                      <p:cBhvr>
                                        <p:cTn id="1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04966 0.03519 L -1.11111E-6 3.7037E-7 Z " pathEditMode="relative" ptsTypes="AAA">
                                      <p:cBhvr>
                                        <p:cTn id="12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02847 -0.00926 L 4.72222E-6 4.44444E-6 Z " pathEditMode="relative" ptsTypes="A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1042 0.04144 L -1.94444E-6 -1.48148E-6 Z " pathEditMode="relative" ptsTypes="AAA">
                                      <p:cBhvr>
                                        <p:cTn id="12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1597 0.04375 L -0.00191 0.00115 " pathEditMode="relative" ptsTypes="AAA">
                                      <p:cBhvr>
                                        <p:cTn id="12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-0.01962 0.00116 L 0.00174 0.00069 " pathEditMode="relative" ptsTypes="AAA">
                                      <p:cBhvr>
                                        <p:cTn id="13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2.22222E-6 L 0.00174 -0.02708 L 8.05556E-6 -2.22222E-6 Z " pathEditMode="relative" ptsTypes="AAA">
                                      <p:cBhvr>
                                        <p:cTn id="1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6.2963E-6 L 0.01407 -0.00186 L 6.38889E-6 -6.2963E-6 Z " pathEditMode="relative" ptsTypes="AAA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01319 0.00278 L 0.02222 -0.00393 L 0.01145 0.00232 L 1.66667E-6 -3.7037E-6 Z " pathEditMode="relative" ptsTypes="AAAAA">
                                      <p:cBhvr>
                                        <p:cTn id="136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026 -0.02037 L 0.00139 -0.00278 L 0.01025 -0.01713 L -2.77778E-6 -1.11111E-6 Z " pathEditMode="relative" ptsTypes="AAAAA">
                                      <p:cBhvr>
                                        <p:cTn id="1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00799 0.01458 L 4.44444E-6 7.40741E-7 Z " pathEditMode="relative" ptsTypes="AAA">
                                      <p:cBhvr>
                                        <p:cTn id="14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5.18519E-6 L -0.02206 -0.00047 L -0.03351 -0.0095 L -0.02084 -0.00163 L -6.38889E-6 -5.18519E-6 Z " pathEditMode="relative" ptsTypes="AAAAA">
                                      <p:cBhvr>
                                        <p:cTn id="14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0607 -0.01134 L 0.02482 0.0044 L 0.00642 -0.01018 L 0.00086 0.00324 L -0.01459 0.03426 L -8.33333E-7 2.22222E-6 Z " pathEditMode="relative" ptsTypes="AAAAAAA">
                                      <p:cBhvr>
                                        <p:cTn id="144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01181 0.02338 L 1.11111E-6 1.85185E-6 Z " pathEditMode="relative" rAng="0" ptsTypes="AAA">
                                      <p:cBhvr>
                                        <p:cTn id="14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1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1788 -0.01204 L 0.02066 -0.00741 L 0.01667 -0.01111 L -2.77778E-6 4.44444E-6 Z " pathEditMode="relative" ptsTypes="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3056 0.02385 L 0.04775 0.03334 L 0.02275 0.01713 L 5E-6 -2.59259E-6 Z " pathEditMode="relative" ptsTypes="AAAAA">
                                      <p:cBhvr>
                                        <p:cTn id="15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0104 -0.02593 L 3.33333E-6 1.48148E-6 Z " pathEditMode="relative" ptsTypes="AAA">
                                      <p:cBhvr>
                                        <p:cTn id="15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-0.00902 L 3.88889E-6 -2.96296E-6 Z " pathEditMode="relative" ptsTypes="AAA">
                                      <p:cBhvr>
                                        <p:cTn id="154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0486 0.03611 L 0.0132 0.03102 L 0.00434 0.03334 L -0.00174 0.00579 " pathEditMode="relative" ptsTypes="AAAAA">
                                      <p:cBhvr>
                                        <p:cTn id="156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1094 -0.02083 L 1.66667E-6 1.85185E-6 Z " pathEditMode="relative" ptsTypes="AAA">
                                      <p:cBhvr>
                                        <p:cTn id="15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2136 -2.22222E-6 L 4.16667E-6 -2.22222E-6 Z " pathEditMode="relative" ptsTypes="AAA">
                                      <p:cBhvr>
                                        <p:cTn id="16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00521 -0.01181 L 0.00105 -0.02361 L 0.00573 -0.00903 L -1.11111E-6 2.22222E-6 Z " pathEditMode="relative" ptsTypes="AAAAA">
                                      <p:cBhvr>
                                        <p:cTn id="162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03704E-6 L 0.00677 -0.01459 L -1.66667E-6 -7.03704E-6 Z " pathEditMode="relative" ptsTypes="AAA">
                                      <p:cBhvr>
                                        <p:cTn id="16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0678 -0.02569 L -3.88889E-6 -0.05347 L 0.00834 -0.02014 L -3.88889E-6 -7.40741E-7 Z " pathEditMode="relative" ptsTypes="AAAAA">
                                      <p:cBhvr>
                                        <p:cTn id="166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5.18519E-6 L -0.02206 -0.00047 L -0.03351 -0.0095 L -0.02084 -0.00163 L -6.38889E-6 -5.18519E-6 Z " pathEditMode="relative" ptsTypes="AAAAA">
                                      <p:cBhvr>
                                        <p:cTn id="16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-0.00834 -0.01111 L -0.01667 -0.01111 L -0.01667 0.01111 L -0.025 0.02223 L -0.01667 0.03334 L -0.01667 0.04445 L -0.025 0.02223 L -0.01667 0.01111 L -0.01667 -0.01111 L -0.00834 -0.01111 L 1.94444E-6 3.7037E-7 Z " pathEditMode="relative" ptsTypes="AAAAAAAAAAAA">
                                      <p:cBhvr>
                                        <p:cTn id="170" dur="2000" fill="hold"/>
                                        <p:tgtEl>
                                          <p:spTgt spid="13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0.03333 -0.01111 L 0.00833 3.7037E-7 L 2.22222E-6 3.7037E-7 Z " pathEditMode="relative" ptsTypes="AAAA">
                                      <p:cBhvr>
                                        <p:cTn id="17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4.81481E-6 L 0.03333 0.01111 L -6.38889E-6 4.81481E-6 Z " pathEditMode="relative" ptsTypes="AAA">
                                      <p:cBhvr>
                                        <p:cTn id="174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3.7037E-7 L 0.00834 -0.02222 L 0.02501 -0.03333 L 0.00834 -0.02222 L 7.5E-6 3.7037E-7 Z " pathEditMode="relative" ptsTypes="AAAAA">
                                      <p:cBhvr>
                                        <p:cTn id="17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Indonesia: number of accidents and fatalities </a:t>
            </a:r>
            <a:br>
              <a:rPr lang="en-US" dirty="0"/>
            </a:br>
            <a:r>
              <a:rPr lang="en-US" dirty="0"/>
              <a:t>2000 - 2019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9045" y="5484399"/>
            <a:ext cx="8448173" cy="4351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dirty="0"/>
              <a:t>Since the year 2000 there were </a:t>
            </a:r>
            <a:r>
              <a:rPr lang="en-US" sz="3200" b="1" dirty="0">
                <a:solidFill>
                  <a:srgbClr val="FF0000"/>
                </a:solidFill>
              </a:rPr>
              <a:t>2945 fatalities</a:t>
            </a:r>
            <a:endParaRPr lang="en-US" sz="1700" dirty="0"/>
          </a:p>
        </p:txBody>
      </p:sp>
      <p:sp>
        <p:nvSpPr>
          <p:cNvPr id="9" name="Footer Placeholder 12">
            <a:extLst>
              <a:ext uri="{FF2B5EF4-FFF2-40B4-BE49-F238E27FC236}">
                <a16:creationId xmlns="" xmlns:a16="http://schemas.microsoft.com/office/drawing/2014/main" id="{5447EAD2-452D-42D4-9803-9DB3ABD8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46E646-DB82-42AA-AB30-CAF369843B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" y="1052980"/>
            <a:ext cx="7665720" cy="44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5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Accident on Lake Toba – June 2018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6680" y="1211179"/>
            <a:ext cx="4818245" cy="522958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167 people died</a:t>
            </a:r>
            <a:r>
              <a:rPr lang="en-US" sz="1800" dirty="0"/>
              <a:t>, 19 were rescued</a:t>
            </a:r>
          </a:p>
          <a:p>
            <a:pPr marL="457200" lvl="1" indent="0">
              <a:buNone/>
            </a:pPr>
            <a:endParaRPr lang="en-US" sz="1800" dirty="0"/>
          </a:p>
          <a:p>
            <a:pPr lvl="1">
              <a:buFontTx/>
              <a:buChar char="-"/>
            </a:pPr>
            <a:r>
              <a:rPr lang="en-US" sz="1800" dirty="0"/>
              <a:t>Ferry was 4 times overloaded (designed for 48 passengers) plus 70 motorcycles (not allowed for by the design)</a:t>
            </a:r>
          </a:p>
          <a:p>
            <a:pPr lvl="1">
              <a:buFontTx/>
              <a:buChar char="-"/>
            </a:pPr>
            <a:r>
              <a:rPr lang="en-US" sz="1800" dirty="0"/>
              <a:t>Illegal vessel modification</a:t>
            </a:r>
          </a:p>
          <a:p>
            <a:pPr lvl="1">
              <a:buFontTx/>
              <a:buChar char="-"/>
            </a:pPr>
            <a:r>
              <a:rPr lang="en-US" sz="1800" dirty="0"/>
              <a:t>Stability issue</a:t>
            </a:r>
          </a:p>
          <a:p>
            <a:pPr lvl="1">
              <a:buFontTx/>
              <a:buChar char="-"/>
            </a:pPr>
            <a:r>
              <a:rPr lang="en-US" sz="1800" dirty="0"/>
              <a:t>Obstructed egress</a:t>
            </a:r>
          </a:p>
          <a:p>
            <a:pPr lvl="1">
              <a:buFontTx/>
              <a:buChar char="-"/>
            </a:pPr>
            <a:r>
              <a:rPr lang="en-US" sz="1800" dirty="0"/>
              <a:t>Unavailable safety equipment</a:t>
            </a:r>
          </a:p>
          <a:p>
            <a:pPr lvl="1">
              <a:buFontTx/>
              <a:buChar char="-"/>
            </a:pPr>
            <a:r>
              <a:rPr lang="en-US" sz="1800" dirty="0"/>
              <a:t>Bad weather</a:t>
            </a:r>
          </a:p>
          <a:p>
            <a:pPr lvl="1">
              <a:buFontTx/>
              <a:buChar char="-"/>
            </a:pPr>
            <a:r>
              <a:rPr lang="en-US" sz="1800" dirty="0"/>
              <a:t>No proper communications system</a:t>
            </a:r>
          </a:p>
          <a:p>
            <a:pPr lvl="1">
              <a:buFontTx/>
              <a:buChar char="-"/>
            </a:pPr>
            <a:r>
              <a:rPr lang="en-US" sz="1800" dirty="0"/>
              <a:t>Inadequate search and rescue</a:t>
            </a:r>
          </a:p>
          <a:p>
            <a:pPr lvl="1">
              <a:buFontTx/>
              <a:buChar char="-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 Lake Toba more than 300 ferries operate, but only 4 are certified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35 landings, inefficient use of constructed terminals</a:t>
            </a:r>
          </a:p>
          <a:p>
            <a:pPr lvl="1">
              <a:buFontTx/>
              <a:buChar char="-"/>
            </a:pPr>
            <a:endParaRPr lang="en-US" sz="1800" dirty="0"/>
          </a:p>
        </p:txBody>
      </p:sp>
      <p:sp>
        <p:nvSpPr>
          <p:cNvPr id="6" name="Footer Placeholder 12">
            <a:extLst>
              <a:ext uri="{FF2B5EF4-FFF2-40B4-BE49-F238E27FC236}">
                <a16:creationId xmlns="" xmlns:a16="http://schemas.microsoft.com/office/drawing/2014/main" id="{356F9D66-DE14-4580-9297-C6622A0B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F09D13-C480-491D-AF15-24530494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7" y="1211178"/>
            <a:ext cx="3849713" cy="52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CF979-D92F-49B7-902E-66CD0478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Toba Visit together with WFSA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7B011EB-519B-44DD-B7FC-465162AA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Ferry Safety in Indonesia – October 2019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09AC39-3C91-442C-ACEC-0347E35D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68" y="3752597"/>
            <a:ext cx="2758440" cy="2068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E78EFE-6C46-4EE1-B9D2-68C7F702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88" y="1175385"/>
            <a:ext cx="2758440" cy="206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D64DC7-2AE3-47B3-8D78-24BF18396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074" y="1175385"/>
            <a:ext cx="2758440" cy="2068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8CD8248-39EE-46FF-B882-10A3564CE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8" y="3752597"/>
            <a:ext cx="2758440" cy="2068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9BBF48-E476-409F-928A-8E0B58E18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072" y="3752597"/>
            <a:ext cx="2758440" cy="2068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1C8D12-DEE8-4ECB-A4C4-0DCCDFF15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768" y="1184657"/>
            <a:ext cx="2758440" cy="20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Ferry Safety Challenges – nation-wide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" y="1275804"/>
            <a:ext cx="8086069" cy="4825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sz="1400" dirty="0"/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No system of advance booking, no electronic ticketing in majority of operations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Ineffective passenger and cargo manifest system, no enforcement of loading limits, control of passengers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Operational Issues: vehicle’s cargo handling and securing, vehicle stowage, inaccurate or absence of stability calculation, no weight information</a:t>
            </a:r>
            <a:endParaRPr lang="es-ES" sz="2800" dirty="0"/>
          </a:p>
          <a:p>
            <a:r>
              <a:rPr lang="en-US" dirty="0"/>
              <a:t>Unreported and uninspected cargo inside vehicles: hazardous cargo – (fire hazards for </a:t>
            </a:r>
            <a:r>
              <a:rPr lang="en-US" dirty="0" err="1"/>
              <a:t>RoRos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285750" indent="-285750"/>
            <a:endParaRPr lang="en-US" sz="1400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="" xmlns:a16="http://schemas.microsoft.com/office/drawing/2014/main" id="{0780D9F0-0574-4C27-BBAB-124FF5EA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</p:spTree>
    <p:extLst>
      <p:ext uri="{BB962C8B-B14F-4D97-AF65-F5344CB8AC3E}">
        <p14:creationId xmlns:p14="http://schemas.microsoft.com/office/powerpoint/2010/main" val="233894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359FA5-9BC1-43C3-AE76-2F6938B8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Ferry Safety Challenges – nation-wide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BC62B8-1161-49D5-8754-480FB6755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Ship design not appropriate for designated area of operation, substandard, vessel alterations</a:t>
            </a:r>
          </a:p>
          <a:p>
            <a:r>
              <a:rPr lang="en-US" dirty="0"/>
              <a:t>Weak seamanship practice</a:t>
            </a:r>
          </a:p>
          <a:p>
            <a:r>
              <a:rPr lang="en-US" dirty="0"/>
              <a:t>Ferry traffic monitoring, communications systems inefficient</a:t>
            </a:r>
          </a:p>
          <a:p>
            <a:r>
              <a:rPr lang="en-US" dirty="0"/>
              <a:t>Risk assessment during heavy weather, weather monitoring</a:t>
            </a:r>
          </a:p>
          <a:p>
            <a:r>
              <a:rPr lang="en-US" dirty="0"/>
              <a:t>Shortcoming of Safety and Emergency Equipment</a:t>
            </a:r>
          </a:p>
          <a:p>
            <a:r>
              <a:rPr lang="en-US" dirty="0"/>
              <a:t>Crew preparedness and 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EDA97E4-534A-4908-B0AD-7FFB78D9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Transport and ICT Global Practice in Cambodia – Engagement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5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0EBF3-4016-4824-B26F-39B2D43C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5283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- Operations</a:t>
            </a:r>
          </a:p>
        </p:txBody>
      </p:sp>
      <p:sp>
        <p:nvSpPr>
          <p:cNvPr id="12" name="Footer Placeholder 12">
            <a:extLst>
              <a:ext uri="{FF2B5EF4-FFF2-40B4-BE49-F238E27FC236}">
                <a16:creationId xmlns="" xmlns:a16="http://schemas.microsoft.com/office/drawing/2014/main" id="{11BBB160-11F3-4149-A1B4-86B66962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51" y="6329809"/>
            <a:ext cx="5399673" cy="339884"/>
          </a:xfrm>
        </p:spPr>
        <p:txBody>
          <a:bodyPr/>
          <a:lstStyle/>
          <a:p>
            <a:r>
              <a:rPr lang="en-US" dirty="0"/>
              <a:t>Ferry Safety in Indonesia – October 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F00C1B2-F578-4FDC-AD83-12F81BBE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" y="1211179"/>
            <a:ext cx="8333873" cy="49657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Create master plan for Lake Toba ferry operations – terminals, vessels, routes</a:t>
            </a:r>
            <a:r>
              <a:rPr lang="en-US" dirty="0"/>
              <a:t>.</a:t>
            </a:r>
          </a:p>
          <a:p>
            <a:r>
              <a:rPr lang="en-US" dirty="0"/>
              <a:t>Cargo monitoring and passenger embarkation process: improving cargo and passenger reporting system</a:t>
            </a:r>
          </a:p>
          <a:p>
            <a:r>
              <a:rPr lang="en-US" dirty="0"/>
              <a:t>Control </a:t>
            </a:r>
            <a:r>
              <a:rPr lang="en-US" b="1" dirty="0"/>
              <a:t>the number of passengers</a:t>
            </a:r>
            <a:r>
              <a:rPr lang="en-US" dirty="0"/>
              <a:t> and cargo to regulated levels - manifests</a:t>
            </a:r>
          </a:p>
          <a:p>
            <a:r>
              <a:rPr lang="en-US" b="1" dirty="0"/>
              <a:t>Establish communication systems for ferries - </a:t>
            </a:r>
            <a:r>
              <a:rPr lang="en-US" dirty="0"/>
              <a:t>VHF radio for lake Toba ferries</a:t>
            </a:r>
          </a:p>
          <a:p>
            <a:r>
              <a:rPr lang="en-US" b="1" dirty="0"/>
              <a:t>Weather detection and communication - e</a:t>
            </a:r>
            <a:r>
              <a:rPr lang="en-US" dirty="0"/>
              <a:t>xpand Automatic Weather Monitoring Display system piloted in </a:t>
            </a:r>
            <a:r>
              <a:rPr lang="en-US" dirty="0" err="1"/>
              <a:t>Tiga</a:t>
            </a:r>
            <a:r>
              <a:rPr lang="en-US" dirty="0"/>
              <a:t> Ras and establish weather monitors at the major terminals</a:t>
            </a:r>
          </a:p>
          <a:p>
            <a:r>
              <a:rPr lang="en-US" dirty="0"/>
              <a:t>Plan services during peak tourist activity (</a:t>
            </a:r>
            <a:r>
              <a:rPr lang="en-US" dirty="0" err="1"/>
              <a:t>esp</a:t>
            </a:r>
            <a:r>
              <a:rPr lang="en-US" dirty="0"/>
              <a:t> during Ramadan)</a:t>
            </a:r>
          </a:p>
        </p:txBody>
      </p:sp>
    </p:spTree>
    <p:extLst>
      <p:ext uri="{BB962C8B-B14F-4D97-AF65-F5344CB8AC3E}">
        <p14:creationId xmlns:p14="http://schemas.microsoft.com/office/powerpoint/2010/main" val="165160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11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12650</TotalTime>
  <Words>579</Words>
  <Application>Microsoft Macintosh PowerPoint</Application>
  <PresentationFormat>On-screen Show (4:3)</PresentationFormat>
  <Paragraphs>95</Paragraphs>
  <Slides>14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Andes ExtraLight</vt:lpstr>
      <vt:lpstr>Arial</vt:lpstr>
      <vt:lpstr>Calibri</vt:lpstr>
      <vt:lpstr>Calibri Light</vt:lpstr>
      <vt:lpstr>Malgun Gothic</vt:lpstr>
      <vt:lpstr>MS PGothic</vt:lpstr>
      <vt:lpstr>Tahoma</vt:lpstr>
      <vt:lpstr>Times</vt:lpstr>
      <vt:lpstr>Times New Roman</vt:lpstr>
      <vt:lpstr>Trebuchet MS</vt:lpstr>
      <vt:lpstr>Office Theme</vt:lpstr>
      <vt:lpstr>think-cell Slide</vt:lpstr>
      <vt:lpstr>   Ferry Safety in Indonesia   October 2019</vt:lpstr>
      <vt:lpstr>2017 INDONESIA FERRY TRANSPORT DEVELOPMENT</vt:lpstr>
      <vt:lpstr>Indonesia: number of accidents and fatalities  2000 - 2019</vt:lpstr>
      <vt:lpstr>Fatal Accident on Lake Toba – June 2018</vt:lpstr>
      <vt:lpstr>Lake Toba Visit together with WFSA</vt:lpstr>
      <vt:lpstr>Ferry Safety Challenges – nation-wide</vt:lpstr>
      <vt:lpstr>Ferry Safety Challenges – nation-wide</vt:lpstr>
      <vt:lpstr>Recommendations</vt:lpstr>
      <vt:lpstr>Recommendations - Operations</vt:lpstr>
      <vt:lpstr>Recommendations</vt:lpstr>
      <vt:lpstr>Recommendations </vt:lpstr>
      <vt:lpstr>World Bank Support</vt:lpstr>
      <vt:lpstr>World Bank Engagement</vt:lpstr>
      <vt:lpstr>    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Trade Facilitation and Logistics in Vietnam</dc:title>
  <dc:creator>Jung Eun Oh</dc:creator>
  <cp:lastModifiedBy>Roberta Weisbrod</cp:lastModifiedBy>
  <cp:revision>342</cp:revision>
  <cp:lastPrinted>2018-01-11T11:04:21Z</cp:lastPrinted>
  <dcterms:created xsi:type="dcterms:W3CDTF">2017-03-22T08:51:14Z</dcterms:created>
  <dcterms:modified xsi:type="dcterms:W3CDTF">2020-06-05T14:29:09Z</dcterms:modified>
</cp:coreProperties>
</file>